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58" r:id="rId3"/>
    <p:sldId id="266" r:id="rId4"/>
    <p:sldId id="260" r:id="rId5"/>
    <p:sldId id="264" r:id="rId6"/>
    <p:sldId id="268" r:id="rId7"/>
    <p:sldId id="270" r:id="rId8"/>
    <p:sldId id="281" r:id="rId9"/>
    <p:sldId id="272" r:id="rId10"/>
    <p:sldId id="275" r:id="rId11"/>
    <p:sldId id="282" r:id="rId12"/>
    <p:sldId id="279" r:id="rId13"/>
    <p:sldId id="294" r:id="rId14"/>
    <p:sldId id="295" r:id="rId15"/>
    <p:sldId id="283" r:id="rId16"/>
    <p:sldId id="296" r:id="rId17"/>
    <p:sldId id="285" r:id="rId18"/>
    <p:sldId id="286" r:id="rId19"/>
    <p:sldId id="287" r:id="rId20"/>
    <p:sldId id="288" r:id="rId21"/>
    <p:sldId id="289" r:id="rId22"/>
    <p:sldId id="290" r:id="rId23"/>
    <p:sldId id="291" r:id="rId24"/>
    <p:sldId id="292" r:id="rId25"/>
    <p:sldId id="29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76538" autoAdjust="0"/>
  </p:normalViewPr>
  <p:slideViewPr>
    <p:cSldViewPr snapToGrid="0">
      <p:cViewPr varScale="1">
        <p:scale>
          <a:sx n="38" d="100"/>
          <a:sy n="38" d="100"/>
        </p:scale>
        <p:origin x="1686"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FBA052-AD30-46F8-8442-A528083D7293}" type="datetimeFigureOut">
              <a:rPr lang="en-GB" smtClean="0"/>
              <a:t>11/11/2015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449003-CF74-4FB7-8502-DBCD39E0B818}" type="slidenum">
              <a:rPr lang="en-GB" smtClean="0"/>
              <a:t>‹#›</a:t>
            </a:fld>
            <a:endParaRPr lang="en-GB"/>
          </a:p>
        </p:txBody>
      </p:sp>
    </p:spTree>
    <p:extLst>
      <p:ext uri="{BB962C8B-B14F-4D97-AF65-F5344CB8AC3E}">
        <p14:creationId xmlns:p14="http://schemas.microsoft.com/office/powerpoint/2010/main" val="838781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en.wikipedia.org/wiki/Natural_resources" TargetMode="External"/><Relationship Id="rId3" Type="http://schemas.openxmlformats.org/officeDocument/2006/relationships/hyperlink" Target="https://en.wikipedia.org/wiki/Political_economist" TargetMode="External"/><Relationship Id="rId7" Type="http://schemas.openxmlformats.org/officeDocument/2006/relationships/hyperlink" Target="https://en.wikipedia.org/wiki/Natural_resource"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en.wikipedia.org/wiki/Land_(economics)" TargetMode="External"/><Relationship Id="rId11" Type="http://schemas.openxmlformats.org/officeDocument/2006/relationships/hyperlink" Target="https://en.wikipedia.org/wiki/Progress_and_Poverty" TargetMode="External"/><Relationship Id="rId5" Type="http://schemas.openxmlformats.org/officeDocument/2006/relationships/hyperlink" Target="https://en.wikipedia.org/wiki/Value_capture" TargetMode="External"/><Relationship Id="rId10" Type="http://schemas.openxmlformats.org/officeDocument/2006/relationships/hyperlink" Target="https://en.wikipedia.org/wiki/Ground_rent" TargetMode="External"/><Relationship Id="rId4" Type="http://schemas.openxmlformats.org/officeDocument/2006/relationships/hyperlink" Target="https://en.wikipedia.org/wiki/Land_value_tax" TargetMode="External"/><Relationship Id="rId9" Type="http://schemas.openxmlformats.org/officeDocument/2006/relationships/hyperlink" Target="https://en.wikipedia.org/wiki/Common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Good morning, and thankyou for the opportunity to present</a:t>
            </a:r>
            <a:r>
              <a:rPr lang="en-GB" baseline="0" dirty="0" smtClean="0"/>
              <a:t> something of the work of the Bailies of </a:t>
            </a:r>
            <a:r>
              <a:rPr lang="en-GB" baseline="0" dirty="0" err="1" smtClean="0"/>
              <a:t>Bennachie</a:t>
            </a:r>
            <a:r>
              <a:rPr lang="en-GB" baseline="0" dirty="0" smtClean="0"/>
              <a:t> in connection with the northeast’s favourite hill, </a:t>
            </a:r>
            <a:r>
              <a:rPr lang="en-GB" baseline="0" dirty="0" err="1" smtClean="0"/>
              <a:t>Bennachie</a:t>
            </a:r>
            <a:r>
              <a:rPr lang="en-GB" baseline="0" dirty="0" smtClean="0"/>
              <a:t>, which sits in the heart of Aberdeenshire and conveys a sense of place to folk from twenty miles around. Jo </a:t>
            </a:r>
            <a:r>
              <a:rPr lang="en-GB" baseline="0" dirty="0" err="1" smtClean="0"/>
              <a:t>Vergunst</a:t>
            </a:r>
            <a:r>
              <a:rPr lang="en-GB" baseline="0" dirty="0" smtClean="0"/>
              <a:t>, Andrew Wainwright and myself will each speak for a few minutes – Jo on recent work involving oral history, Andrew on his research into a particular feature on the hill, and in my presentation just now I’m looking at events on </a:t>
            </a:r>
            <a:r>
              <a:rPr lang="en-GB" baseline="0" dirty="0" err="1" smtClean="0"/>
              <a:t>Bennachie</a:t>
            </a:r>
            <a:r>
              <a:rPr lang="en-GB" baseline="0" dirty="0" smtClean="0"/>
              <a:t> in the past 150 years, how they reflect and relate to the community heritage scene at national level past, present -- and beyond.    </a:t>
            </a:r>
            <a:endParaRPr lang="en-GB" dirty="0"/>
          </a:p>
        </p:txBody>
      </p:sp>
      <p:sp>
        <p:nvSpPr>
          <p:cNvPr id="4" name="Slide Number Placeholder 3"/>
          <p:cNvSpPr>
            <a:spLocks noGrp="1"/>
          </p:cNvSpPr>
          <p:nvPr>
            <p:ph type="sldNum" sz="quarter" idx="10"/>
          </p:nvPr>
        </p:nvSpPr>
        <p:spPr/>
        <p:txBody>
          <a:bodyPr/>
          <a:lstStyle/>
          <a:p>
            <a:fld id="{B15BB744-DDBA-48FD-B901-DCE01658A165}" type="slidenum">
              <a:rPr lang="en-GB" smtClean="0"/>
              <a:t>1</a:t>
            </a:fld>
            <a:endParaRPr lang="en-GB"/>
          </a:p>
        </p:txBody>
      </p:sp>
    </p:spTree>
    <p:extLst>
      <p:ext uri="{BB962C8B-B14F-4D97-AF65-F5344CB8AC3E}">
        <p14:creationId xmlns:p14="http://schemas.microsoft.com/office/powerpoint/2010/main" val="3104966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Checked </a:t>
            </a:r>
            <a:r>
              <a:rPr lang="en-GB" dirty="0" err="1" smtClean="0"/>
              <a:t>sp</a:t>
            </a:r>
            <a:r>
              <a:rPr lang="en-GB" dirty="0" smtClean="0"/>
              <a:t> website for updates 8/11/15. At</a:t>
            </a:r>
            <a:r>
              <a:rPr lang="en-GB" baseline="0" dirty="0" smtClean="0"/>
              <a:t> </a:t>
            </a:r>
            <a:r>
              <a:rPr lang="en-GB" dirty="0" smtClean="0"/>
              <a:t>Stage 1;</a:t>
            </a:r>
            <a:r>
              <a:rPr lang="en-GB" baseline="0" dirty="0" smtClean="0"/>
              <a:t> no schedule yet given for further stages.</a:t>
            </a:r>
          </a:p>
          <a:p>
            <a:r>
              <a:rPr lang="en-GB" sz="1200" b="1" i="0" u="none" strike="noStrike" kern="1200" baseline="0" dirty="0" smtClean="0">
                <a:solidFill>
                  <a:schemeClr val="tx1"/>
                </a:solidFill>
                <a:latin typeface="+mn-lt"/>
                <a:ea typeface="+mn-ea"/>
                <a:cs typeface="+mn-cs"/>
              </a:rPr>
              <a:t>Part 1 </a:t>
            </a:r>
            <a:r>
              <a:rPr lang="en-GB" sz="1200" b="0" i="0" u="none" strike="noStrike" kern="1200" baseline="0" dirty="0" smtClean="0">
                <a:solidFill>
                  <a:schemeClr val="tx1"/>
                </a:solidFill>
                <a:latin typeface="+mn-lt"/>
                <a:ea typeface="+mn-ea"/>
                <a:cs typeface="+mn-cs"/>
              </a:rPr>
              <a:t>proposes that the Scottish Government prepare a land rights and responsibilities statement and publish it within 12 months; Ministers must review this, and subsequent statements within five years. </a:t>
            </a:r>
          </a:p>
          <a:p>
            <a:r>
              <a:rPr lang="en-GB" sz="1200" b="1" i="0" u="none" strike="noStrike" kern="1200" baseline="0" dirty="0" smtClean="0">
                <a:solidFill>
                  <a:schemeClr val="tx1"/>
                </a:solidFill>
                <a:latin typeface="+mn-lt"/>
                <a:ea typeface="+mn-ea"/>
                <a:cs typeface="+mn-cs"/>
              </a:rPr>
              <a:t>Part 2 </a:t>
            </a:r>
            <a:r>
              <a:rPr lang="en-GB" sz="1200" b="0" i="0" u="none" strike="noStrike" kern="1200" baseline="0" dirty="0" smtClean="0">
                <a:solidFill>
                  <a:schemeClr val="tx1"/>
                </a:solidFill>
                <a:latin typeface="+mn-lt"/>
                <a:ea typeface="+mn-ea"/>
                <a:cs typeface="+mn-cs"/>
              </a:rPr>
              <a:t>provides for the creation of a Scottish Land Commission to e.g. review the impacts and effectiveness of land law or policy, and to recommend changes to these; as well as to gather evidence and conduct research. The Land Commission will consist of a total of 6 members – 5 Land Commissioners and a Tenant Farming Commissioner. </a:t>
            </a:r>
          </a:p>
          <a:p>
            <a:r>
              <a:rPr lang="en-GB" sz="1200" b="1" i="0" u="none" strike="noStrike" kern="1200" baseline="0" dirty="0" smtClean="0">
                <a:solidFill>
                  <a:schemeClr val="tx1"/>
                </a:solidFill>
                <a:latin typeface="+mn-lt"/>
                <a:ea typeface="+mn-ea"/>
                <a:cs typeface="+mn-cs"/>
              </a:rPr>
              <a:t>Part 3 </a:t>
            </a:r>
            <a:r>
              <a:rPr lang="en-GB" sz="1200" b="0" i="0" u="none" strike="noStrike" kern="1200" baseline="0" dirty="0" smtClean="0">
                <a:solidFill>
                  <a:schemeClr val="tx1"/>
                </a:solidFill>
                <a:latin typeface="+mn-lt"/>
                <a:ea typeface="+mn-ea"/>
                <a:cs typeface="+mn-cs"/>
              </a:rPr>
              <a:t>provides for a right of access to information about persons in control of land for interested parties, as well as a power for the Keeper of the Registers of Scotland to request information relating to proprietors of land. </a:t>
            </a:r>
          </a:p>
          <a:p>
            <a:r>
              <a:rPr lang="en-GB" sz="1200" b="1" i="0" u="none" strike="noStrike" kern="1200" baseline="0" dirty="0" smtClean="0">
                <a:solidFill>
                  <a:schemeClr val="tx1"/>
                </a:solidFill>
                <a:latin typeface="+mn-lt"/>
                <a:ea typeface="+mn-ea"/>
                <a:cs typeface="+mn-cs"/>
              </a:rPr>
              <a:t>Part 4 </a:t>
            </a:r>
            <a:r>
              <a:rPr lang="en-GB" sz="1200" b="0" i="0" u="none" strike="noStrike" kern="1200" baseline="0" dirty="0" smtClean="0">
                <a:solidFill>
                  <a:schemeClr val="tx1"/>
                </a:solidFill>
                <a:latin typeface="+mn-lt"/>
                <a:ea typeface="+mn-ea"/>
                <a:cs typeface="+mn-cs"/>
              </a:rPr>
              <a:t>requires Ministers to “issue guidance about engaging communities in decisions relating to land which may affect communities”. In preparing this, regard must be paid to “the desirability of furthering the achievement of sustainable development in relation to land”. </a:t>
            </a:r>
          </a:p>
          <a:p>
            <a:r>
              <a:rPr lang="en-GB" sz="1200" b="1" i="0" u="none" strike="noStrike" kern="1200" baseline="0" dirty="0" smtClean="0">
                <a:solidFill>
                  <a:schemeClr val="tx1"/>
                </a:solidFill>
                <a:latin typeface="+mn-lt"/>
                <a:ea typeface="+mn-ea"/>
                <a:cs typeface="+mn-cs"/>
              </a:rPr>
              <a:t>Part 5 </a:t>
            </a:r>
            <a:r>
              <a:rPr lang="en-GB" sz="1200" b="0" i="0" u="none" strike="noStrike" kern="1200" baseline="0" dirty="0" smtClean="0">
                <a:solidFill>
                  <a:schemeClr val="tx1"/>
                </a:solidFill>
                <a:latin typeface="+mn-lt"/>
                <a:ea typeface="+mn-ea"/>
                <a:cs typeface="+mn-cs"/>
              </a:rPr>
              <a:t>provides for a right to buy land to further sustainable development for eligible Community Bodies (or a third party purchaser). </a:t>
            </a:r>
          </a:p>
          <a:p>
            <a:r>
              <a:rPr lang="en-GB" sz="1200" b="1" i="0" u="none" strike="noStrike" kern="1200" baseline="0" dirty="0" smtClean="0">
                <a:solidFill>
                  <a:schemeClr val="tx1"/>
                </a:solidFill>
                <a:latin typeface="+mn-lt"/>
                <a:ea typeface="+mn-ea"/>
                <a:cs typeface="+mn-cs"/>
              </a:rPr>
              <a:t>Part 6 </a:t>
            </a:r>
            <a:r>
              <a:rPr lang="en-GB" sz="1200" b="0" i="0" u="none" strike="noStrike" kern="1200" baseline="0" dirty="0" smtClean="0">
                <a:solidFill>
                  <a:schemeClr val="tx1"/>
                </a:solidFill>
                <a:latin typeface="+mn-lt"/>
                <a:ea typeface="+mn-ea"/>
                <a:cs typeface="+mn-cs"/>
              </a:rPr>
              <a:t>ends business rate exemptions for shootings and deer forests by including them on the valuation roll so that they are identified and valued by the Assessors. </a:t>
            </a:r>
          </a:p>
          <a:p>
            <a:r>
              <a:rPr lang="en-GB" sz="1200" b="1" i="0" u="none" strike="noStrike" kern="1200" baseline="0" dirty="0" smtClean="0">
                <a:solidFill>
                  <a:schemeClr val="tx1"/>
                </a:solidFill>
                <a:latin typeface="+mn-lt"/>
                <a:ea typeface="+mn-ea"/>
                <a:cs typeface="+mn-cs"/>
              </a:rPr>
              <a:t>Part 7 </a:t>
            </a:r>
            <a:r>
              <a:rPr lang="en-GB" sz="1200" b="0" i="0" u="none" strike="noStrike" kern="1200" baseline="0" dirty="0" smtClean="0">
                <a:solidFill>
                  <a:schemeClr val="tx1"/>
                </a:solidFill>
                <a:latin typeface="+mn-lt"/>
                <a:ea typeface="+mn-ea"/>
                <a:cs typeface="+mn-cs"/>
              </a:rPr>
              <a:t>amends the Local Government (Scotland) Act 1973 so that local authorities can change the use of inalienable common good land with court approval, without the need to pass a private bill in the Scottish Parliament. </a:t>
            </a:r>
          </a:p>
          <a:p>
            <a:r>
              <a:rPr lang="en-GB" sz="1200" b="1" i="0" u="none" strike="noStrike" kern="1200" baseline="0" dirty="0" smtClean="0">
                <a:solidFill>
                  <a:schemeClr val="tx1"/>
                </a:solidFill>
                <a:latin typeface="+mn-lt"/>
                <a:ea typeface="+mn-ea"/>
                <a:cs typeface="+mn-cs"/>
              </a:rPr>
              <a:t>Part 8 </a:t>
            </a:r>
            <a:r>
              <a:rPr lang="en-GB" sz="1200" b="0" i="0" u="none" strike="noStrike" kern="1200" baseline="0" dirty="0" smtClean="0">
                <a:solidFill>
                  <a:schemeClr val="tx1"/>
                </a:solidFill>
                <a:latin typeface="+mn-lt"/>
                <a:ea typeface="+mn-ea"/>
                <a:cs typeface="+mn-cs"/>
              </a:rPr>
              <a:t>makes a minor technical amendment to the Deer (Scotland) Act 1996 as well as introducing a power to require landowners and occupiers to prepare deer management plans subject to certain conditions. </a:t>
            </a:r>
          </a:p>
          <a:p>
            <a:r>
              <a:rPr lang="en-GB" sz="1200" b="1" i="0" u="none" strike="noStrike" kern="1200" baseline="0" dirty="0" smtClean="0">
                <a:solidFill>
                  <a:schemeClr val="tx1"/>
                </a:solidFill>
                <a:latin typeface="+mn-lt"/>
                <a:ea typeface="+mn-ea"/>
                <a:cs typeface="+mn-cs"/>
              </a:rPr>
              <a:t>Part 9 </a:t>
            </a:r>
            <a:r>
              <a:rPr lang="en-GB" sz="1200" b="0" i="0" u="none" strike="noStrike" kern="1200" baseline="0" dirty="0" smtClean="0">
                <a:solidFill>
                  <a:schemeClr val="tx1"/>
                </a:solidFill>
                <a:latin typeface="+mn-lt"/>
                <a:ea typeface="+mn-ea"/>
                <a:cs typeface="+mn-cs"/>
              </a:rPr>
              <a:t>makes minor technical amendments to the Land Reform (Scotland) Act 2003 in relation to reviewing and amending core paths plans, and judicial determination of the existence and extent of access rights and rights of way. </a:t>
            </a:r>
          </a:p>
          <a:p>
            <a:r>
              <a:rPr lang="en-GB" sz="1200" b="1" i="0" u="none" strike="noStrike" kern="1200" baseline="0" dirty="0" smtClean="0">
                <a:solidFill>
                  <a:schemeClr val="tx1"/>
                </a:solidFill>
                <a:latin typeface="+mn-lt"/>
                <a:ea typeface="+mn-ea"/>
                <a:cs typeface="+mn-cs"/>
              </a:rPr>
              <a:t>Part 10 </a:t>
            </a:r>
            <a:r>
              <a:rPr lang="en-GB" sz="1200" b="0" i="0" u="none" strike="noStrike" kern="1200" baseline="0" dirty="0" smtClean="0">
                <a:solidFill>
                  <a:schemeClr val="tx1"/>
                </a:solidFill>
                <a:latin typeface="+mn-lt"/>
                <a:ea typeface="+mn-ea"/>
                <a:cs typeface="+mn-cs"/>
              </a:rPr>
              <a:t>is extensive and introduces substantial amendments to both the Agricultural Holdings (Scotland) Act 1991, and the Agricultural Holdings (Scotland) Act 2003. These are: the creation of a modern limited duration tenancy; the removal of the requirement for a tenant to register their interest in purchasing their holding under existing right to buy provisions; enabling a tenant to apply to the Scottish Land Court to order the sale of their holding where the landlord persistently fails to meet their obligations under certain circumstances; simplifying and improving the process for triggering and carrying out a rent review for certain tenancies; widening the class of people to whom a tenant farmer can assign or leave their tenancy upon death; providing for an amnesty period whereby certain tenants can serve a notice on their landlord detailing improvements that have been made that they would like compensation for on departure; and providing a right for tenants to object to certain improvements proposed by the landlord if they are considered unnecessary. </a:t>
            </a:r>
            <a:endParaRPr lang="en-GB" dirty="0"/>
          </a:p>
        </p:txBody>
      </p:sp>
      <p:sp>
        <p:nvSpPr>
          <p:cNvPr id="4" name="Slide Number Placeholder 3"/>
          <p:cNvSpPr>
            <a:spLocks noGrp="1"/>
          </p:cNvSpPr>
          <p:nvPr>
            <p:ph type="sldNum" sz="quarter" idx="10"/>
          </p:nvPr>
        </p:nvSpPr>
        <p:spPr/>
        <p:txBody>
          <a:bodyPr/>
          <a:lstStyle/>
          <a:p>
            <a:fld id="{B15BB744-DDBA-48FD-B901-DCE01658A165}" type="slidenum">
              <a:rPr lang="en-GB" smtClean="0"/>
              <a:t>10</a:t>
            </a:fld>
            <a:endParaRPr lang="en-GB"/>
          </a:p>
        </p:txBody>
      </p:sp>
    </p:spTree>
    <p:extLst>
      <p:ext uri="{BB962C8B-B14F-4D97-AF65-F5344CB8AC3E}">
        <p14:creationId xmlns:p14="http://schemas.microsoft.com/office/powerpoint/2010/main" val="2856704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a:t>
            </a:r>
            <a:r>
              <a:rPr lang="en-GB" baseline="0" dirty="0" smtClean="0"/>
              <a:t> improving the balance between property rights and community interests, with potential environmental benefits too. Although needed, it is well to note that much can be achieved through voluntary, common-sense cooperation between landowners and the wider community, e.g. the </a:t>
            </a:r>
            <a:r>
              <a:rPr lang="en-GB" baseline="0" dirty="0" err="1" smtClean="0"/>
              <a:t>Bennachie</a:t>
            </a:r>
            <a:r>
              <a:rPr lang="en-GB" baseline="0" dirty="0" smtClean="0"/>
              <a:t> Landscapes Project (CUE SLIDE). </a:t>
            </a:r>
          </a:p>
          <a:p>
            <a:r>
              <a:rPr lang="en-GB" baseline="0" dirty="0" smtClean="0"/>
              <a:t>***How does it simplify RTB?*****</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rgbClr val="FF0000"/>
                </a:solidFill>
              </a:rPr>
              <a:t>An Act of the Scottish Parliament to make provision about national outcomes; to confer functions on certain persons in relation to services provided by, and assets of, certain public bodies; </a:t>
            </a:r>
            <a:r>
              <a:rPr lang="en-GB" sz="1200" b="1" dirty="0" smtClean="0">
                <a:solidFill>
                  <a:srgbClr val="FF0000"/>
                </a:solidFill>
              </a:rPr>
              <a:t>to amend Parts 2 and 3 of the Land Reform (Scotland) Act 2003; to enable certain bodies to buy abandoned, neglected or detrimental land; to amend section 7C of the Forestry Act 1967; </a:t>
            </a:r>
            <a:r>
              <a:rPr lang="en-GB" sz="1200" dirty="0" smtClean="0">
                <a:solidFill>
                  <a:srgbClr val="FF0000"/>
                </a:solidFill>
              </a:rPr>
              <a:t>to enable the Scottish Ministers to make provision about supporters' involvement in and ownership of football clubs; </a:t>
            </a:r>
            <a:r>
              <a:rPr lang="en-GB" sz="1200" b="1" dirty="0" smtClean="0">
                <a:solidFill>
                  <a:srgbClr val="FF0000"/>
                </a:solidFill>
              </a:rPr>
              <a:t>to make provision for registers of common good property and about disposal and use of such property; </a:t>
            </a:r>
            <a:r>
              <a:rPr lang="en-GB" sz="1200" dirty="0" smtClean="0">
                <a:solidFill>
                  <a:srgbClr val="FF0000"/>
                </a:solidFill>
              </a:rPr>
              <a:t>to restate and amend the law on allotments; to enable participation in decision-making by specified persons having public functions; to enable local authorities to reduce or remit non-domestic rates; and for connected purposes.</a:t>
            </a:r>
          </a:p>
          <a:p>
            <a:endParaRPr lang="en-GB" dirty="0"/>
          </a:p>
        </p:txBody>
      </p:sp>
      <p:sp>
        <p:nvSpPr>
          <p:cNvPr id="4" name="Slide Number Placeholder 3"/>
          <p:cNvSpPr>
            <a:spLocks noGrp="1"/>
          </p:cNvSpPr>
          <p:nvPr>
            <p:ph type="sldNum" sz="quarter" idx="10"/>
          </p:nvPr>
        </p:nvSpPr>
        <p:spPr/>
        <p:txBody>
          <a:bodyPr/>
          <a:lstStyle/>
          <a:p>
            <a:fld id="{B15BB744-DDBA-48FD-B901-DCE01658A165}" type="slidenum">
              <a:rPr lang="en-GB" smtClean="0"/>
              <a:t>11</a:t>
            </a:fld>
            <a:endParaRPr lang="en-GB"/>
          </a:p>
        </p:txBody>
      </p:sp>
    </p:spTree>
    <p:extLst>
      <p:ext uri="{BB962C8B-B14F-4D97-AF65-F5344CB8AC3E}">
        <p14:creationId xmlns:p14="http://schemas.microsoft.com/office/powerpoint/2010/main" val="546330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dirty="0" smtClean="0"/>
              <a:t>Meaning of the words</a:t>
            </a:r>
            <a:r>
              <a:rPr lang="en-GB" b="0" baseline="0" dirty="0" smtClean="0"/>
              <a:t> “community” and “heritage” are open to endless discussion, but various languages have words with which we can identify:</a:t>
            </a:r>
            <a:r>
              <a:rPr lang="en-GB" b="0" dirty="0" smtClean="0"/>
              <a:t> </a:t>
            </a:r>
            <a:endParaRPr lang="en-GB" b="1"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err="1" smtClean="0"/>
              <a:t>Duthchas</a:t>
            </a:r>
            <a:r>
              <a:rPr lang="en-GB" baseline="0" dirty="0" smtClean="0"/>
              <a:t> (“</a:t>
            </a:r>
            <a:r>
              <a:rPr lang="en-GB" baseline="0" dirty="0" err="1" smtClean="0"/>
              <a:t>doochus</a:t>
            </a:r>
            <a:r>
              <a:rPr lang="en-GB" baseline="0" dirty="0" smtClean="0"/>
              <a:t>”) – native land; </a:t>
            </a:r>
            <a:r>
              <a:rPr lang="en-GB" baseline="0" dirty="0" err="1" smtClean="0"/>
              <a:t>dualchas</a:t>
            </a:r>
            <a:r>
              <a:rPr lang="en-GB" baseline="0" dirty="0" smtClean="0"/>
              <a:t> – heritage.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And in the country of </a:t>
            </a:r>
            <a:r>
              <a:rPr lang="en-GB" baseline="0" dirty="0" err="1" smtClean="0"/>
              <a:t>Bennachie</a:t>
            </a:r>
            <a:r>
              <a:rPr lang="en-GB" baseline="0" dirty="0" smtClean="0"/>
              <a:t> – (h)</a:t>
            </a:r>
            <a:r>
              <a:rPr lang="en-GB" baseline="0" dirty="0" err="1" smtClean="0"/>
              <a:t>Airschip</a:t>
            </a:r>
            <a:r>
              <a:rPr lang="en-GB" baseline="0" dirty="0" smtClean="0"/>
              <a:t> – inheritance.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aseline="0" dirty="0" smtClean="0"/>
              <a:t>I hope I’ve helped to show how the history of </a:t>
            </a:r>
            <a:r>
              <a:rPr lang="en-GB" baseline="0" dirty="0" err="1" smtClean="0"/>
              <a:t>Bennachie</a:t>
            </a:r>
            <a:r>
              <a:rPr lang="en-GB" baseline="0" dirty="0" smtClean="0"/>
              <a:t> has been influenced by, and may itself have influenced, events and developments on the wider national scale -- demonstrating that individual community heritage initiatives are usually not acting in isolation from the bigger national picture – something from which I believe that communities can draw strength and support.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Now… I’ve emphasised the value of recent legislative measures, but we should not forget that constructive cooperation can also offer a way forward in some cases. The </a:t>
            </a:r>
            <a:r>
              <a:rPr lang="en-GB" baseline="0" dirty="0" err="1" smtClean="0"/>
              <a:t>Bennachie</a:t>
            </a:r>
            <a:r>
              <a:rPr lang="en-GB" baseline="0" dirty="0" smtClean="0"/>
              <a:t> Landscapes Project, a collaboration between the Bailies of </a:t>
            </a:r>
            <a:r>
              <a:rPr lang="en-GB" baseline="0" dirty="0" err="1" smtClean="0"/>
              <a:t>Bennachie</a:t>
            </a:r>
            <a:r>
              <a:rPr lang="en-GB" baseline="0" dirty="0" smtClean="0"/>
              <a:t> and the University of Aberdeen, involving community volunteers and benefitting from the willing cooperation of major landowners. The Project’s aim is to encourage community engagement with the hill. There are many strands to this, one of them being the gathering of oral history, which is my cue to introduce Jo </a:t>
            </a:r>
            <a:r>
              <a:rPr lang="en-GB" baseline="0" dirty="0" err="1" smtClean="0"/>
              <a:t>Vergunst</a:t>
            </a:r>
            <a:r>
              <a:rPr lang="en-GB" baseline="0" dirty="0" smtClean="0"/>
              <a:t> on this very topic. Thankyou…</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46FD7AB9-0B89-4004-9E08-37A00BBBB6B9}" type="slidenum">
              <a:rPr lang="en-GB" smtClean="0"/>
              <a:t>12</a:t>
            </a:fld>
            <a:endParaRPr lang="en-GB"/>
          </a:p>
        </p:txBody>
      </p:sp>
    </p:spTree>
    <p:extLst>
      <p:ext uri="{BB962C8B-B14F-4D97-AF65-F5344CB8AC3E}">
        <p14:creationId xmlns:p14="http://schemas.microsoft.com/office/powerpoint/2010/main" val="4102051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go first to </a:t>
            </a:r>
            <a:r>
              <a:rPr lang="en-GB" baseline="0" dirty="0" err="1" smtClean="0"/>
              <a:t>Pitcaple</a:t>
            </a:r>
            <a:r>
              <a:rPr lang="en-GB" baseline="0" dirty="0" smtClean="0"/>
              <a:t>, once a station on the Great North of Scotland Railway, 21 miles northwest of Aberdeen.  It is mid-morning on the 23</a:t>
            </a:r>
            <a:r>
              <a:rPr lang="en-GB" baseline="30000" dirty="0" smtClean="0"/>
              <a:t>rd</a:t>
            </a:r>
            <a:r>
              <a:rPr lang="en-GB" baseline="0" dirty="0" smtClean="0"/>
              <a:t> September 1889, and a special train from Aberdeen has just disgorged 500 passengers onto the platform. Refreshments are taken, and the throng heads for the Mither Tap of </a:t>
            </a:r>
            <a:r>
              <a:rPr lang="en-GB" baseline="0" dirty="0" err="1" smtClean="0"/>
              <a:t>Bennachie</a:t>
            </a:r>
            <a:r>
              <a:rPr lang="en-GB" baseline="0" dirty="0" smtClean="0"/>
              <a:t>, walking via Chapel of </a:t>
            </a:r>
            <a:r>
              <a:rPr lang="en-GB" baseline="0" dirty="0" err="1" smtClean="0"/>
              <a:t>Garioch</a:t>
            </a:r>
            <a:r>
              <a:rPr lang="en-GB" baseline="0" dirty="0" smtClean="0"/>
              <a:t> (centre of the parish), the </a:t>
            </a:r>
            <a:r>
              <a:rPr lang="en-GB" baseline="0" dirty="0" err="1" smtClean="0"/>
              <a:t>Pictish</a:t>
            </a:r>
            <a:r>
              <a:rPr lang="en-GB" baseline="0" dirty="0" smtClean="0"/>
              <a:t> Maiden Stone standing at the roadside, and up the rough mountain path to gather near the hill fort on the Mither Tap itself. Joined by around 100 other folk from the neighbourhood, pipers play, speeches are delivered and a picnic </a:t>
            </a:r>
            <a:r>
              <a:rPr lang="en-GB" baseline="0" smtClean="0"/>
              <a:t>is enjoyed. </a:t>
            </a:r>
            <a:r>
              <a:rPr lang="en-GB" baseline="0" dirty="0" smtClean="0"/>
              <a:t>The occasion has been organised by Aberdeen United Trades Council, which represents the various embryonic trades unions in the city and surrounding areas. In the next few minutes I’d like to explore the origins of this extraordinary gathering and how events on and around </a:t>
            </a:r>
            <a:r>
              <a:rPr lang="en-GB" baseline="0" dirty="0" err="1" smtClean="0"/>
              <a:t>Bennachie</a:t>
            </a:r>
            <a:r>
              <a:rPr lang="en-GB" baseline="0" dirty="0" smtClean="0"/>
              <a:t> relate to the national picture then – and now.     </a:t>
            </a:r>
            <a:endParaRPr lang="en-GB" dirty="0"/>
          </a:p>
        </p:txBody>
      </p:sp>
      <p:sp>
        <p:nvSpPr>
          <p:cNvPr id="4" name="Slide Number Placeholder 3"/>
          <p:cNvSpPr>
            <a:spLocks noGrp="1"/>
          </p:cNvSpPr>
          <p:nvPr>
            <p:ph type="sldNum" sz="quarter" idx="10"/>
          </p:nvPr>
        </p:nvSpPr>
        <p:spPr/>
        <p:txBody>
          <a:bodyPr/>
          <a:lstStyle/>
          <a:p>
            <a:fld id="{73449003-CF74-4FB7-8502-DBCD39E0B818}" type="slidenum">
              <a:rPr lang="en-GB" smtClean="0"/>
              <a:t>2</a:t>
            </a:fld>
            <a:endParaRPr lang="en-GB"/>
          </a:p>
        </p:txBody>
      </p:sp>
    </p:spTree>
    <p:extLst>
      <p:ext uri="{BB962C8B-B14F-4D97-AF65-F5344CB8AC3E}">
        <p14:creationId xmlns:p14="http://schemas.microsoft.com/office/powerpoint/2010/main" val="936972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rather beautiful map shows the “Scheme of Division of the </a:t>
            </a:r>
            <a:r>
              <a:rPr lang="en-GB" baseline="0" dirty="0" err="1" smtClean="0"/>
              <a:t>Commonty</a:t>
            </a:r>
            <a:r>
              <a:rPr lang="en-GB" baseline="0" dirty="0" smtClean="0"/>
              <a:t> of </a:t>
            </a:r>
            <a:r>
              <a:rPr lang="en-GB" baseline="0" dirty="0" err="1" smtClean="0"/>
              <a:t>Benachie</a:t>
            </a:r>
            <a:r>
              <a:rPr lang="en-GB" baseline="0" dirty="0" smtClean="0"/>
              <a:t>” which took place in 1859 according to due legal process, underpinned by an Act of the Scottish Parliament of 1695. </a:t>
            </a:r>
            <a:r>
              <a:rPr lang="en-GB" baseline="0" dirty="0" err="1" smtClean="0"/>
              <a:t>Commonty</a:t>
            </a:r>
            <a:r>
              <a:rPr lang="en-GB" baseline="0" dirty="0" smtClean="0"/>
              <a:t> is the undivided common property of a number of landowners, and although it was not therefore a public </a:t>
            </a:r>
            <a:r>
              <a:rPr lang="en-GB" baseline="0" dirty="0" err="1" smtClean="0"/>
              <a:t>cpmmon</a:t>
            </a:r>
            <a:r>
              <a:rPr lang="en-GB" baseline="0" dirty="0" smtClean="0"/>
              <a:t> in the accepted sense, it was widely perceived to be so. Consequently surrounding communities saw this significant event as something approaching theft. Indeed only last year a local man in his 80s said to me “</a:t>
            </a:r>
            <a:r>
              <a:rPr lang="en-GB" baseline="0" dirty="0" err="1" smtClean="0"/>
              <a:t>xxxxxx</a:t>
            </a:r>
            <a:r>
              <a:rPr lang="en-GB" baseline="0" dirty="0" smtClean="0"/>
              <a:t>”. On the map, a portion of the </a:t>
            </a:r>
            <a:r>
              <a:rPr lang="en-GB" baseline="0" dirty="0" err="1" smtClean="0"/>
              <a:t>commonty</a:t>
            </a:r>
            <a:r>
              <a:rPr lang="en-GB" baseline="0" dirty="0" smtClean="0"/>
              <a:t> (SHOW) was assigned to Col. Charles Leslie of </a:t>
            </a:r>
            <a:r>
              <a:rPr lang="en-GB" baseline="0" dirty="0" err="1" smtClean="0"/>
              <a:t>Balquhain</a:t>
            </a:r>
            <a:r>
              <a:rPr lang="en-GB" baseline="0" dirty="0" smtClean="0"/>
              <a:t> and </a:t>
            </a:r>
            <a:r>
              <a:rPr lang="en-GB" baseline="0" dirty="0" err="1" smtClean="0"/>
              <a:t>Fetternear</a:t>
            </a:r>
            <a:r>
              <a:rPr lang="en-GB" baseline="0" dirty="0" smtClean="0"/>
              <a:t> (CUE FTN slide)…</a:t>
            </a:r>
            <a:endParaRPr lang="en-GB" dirty="0">
              <a:solidFill>
                <a:srgbClr val="FF0000"/>
              </a:solidFill>
            </a:endParaRPr>
          </a:p>
        </p:txBody>
      </p:sp>
      <p:sp>
        <p:nvSpPr>
          <p:cNvPr id="4" name="Slide Number Placeholder 3"/>
          <p:cNvSpPr>
            <a:spLocks noGrp="1"/>
          </p:cNvSpPr>
          <p:nvPr>
            <p:ph type="sldNum" sz="quarter" idx="10"/>
          </p:nvPr>
        </p:nvSpPr>
        <p:spPr/>
        <p:txBody>
          <a:bodyPr/>
          <a:lstStyle/>
          <a:p>
            <a:fld id="{B15BB744-DDBA-48FD-B901-DCE01658A165}" type="slidenum">
              <a:rPr lang="en-GB" smtClean="0"/>
              <a:t>3</a:t>
            </a:fld>
            <a:endParaRPr lang="en-GB"/>
          </a:p>
        </p:txBody>
      </p:sp>
    </p:spTree>
    <p:extLst>
      <p:ext uri="{BB962C8B-B14F-4D97-AF65-F5344CB8AC3E}">
        <p14:creationId xmlns:p14="http://schemas.microsoft.com/office/powerpoint/2010/main" val="2944213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Charles</a:t>
            </a:r>
            <a:r>
              <a:rPr lang="en-GB" baseline="0" dirty="0" smtClean="0"/>
              <a:t> Leslie’s mansion contrasts dramatically with the crofters’ cottages, but the heating costs must have been enormous! Although we must not romanticise their situation, the colonists on </a:t>
            </a:r>
            <a:r>
              <a:rPr lang="en-GB" baseline="0" dirty="0" err="1" smtClean="0"/>
              <a:t>Bennachie</a:t>
            </a:r>
            <a:r>
              <a:rPr lang="en-GB" baseline="0" dirty="0" smtClean="0"/>
              <a:t>, meanwhile, had peat from the hill and insulated roofs, food from crops and livestock, and probably part-time work on local farms and estates. Initially they were independent squatters, in a legal sense, but at a stroke the Division of the </a:t>
            </a:r>
            <a:r>
              <a:rPr lang="en-GB" baseline="0" dirty="0" err="1" smtClean="0"/>
              <a:t>Commonty</a:t>
            </a:r>
            <a:r>
              <a:rPr lang="en-GB" baseline="0" dirty="0" smtClean="0"/>
              <a:t> gave Col. Leslie the power to impose rents on them. Although the standard tenancy conditions seemed harsh, it has to be said that the actual rents appear to have been reasonably proportionate to the size of the crofts, and it would appear that as long as the rents were paid the crofters were allowed to remain on their holdings.  </a:t>
            </a:r>
            <a:endParaRPr lang="en-GB" dirty="0"/>
          </a:p>
        </p:txBody>
      </p:sp>
      <p:sp>
        <p:nvSpPr>
          <p:cNvPr id="4" name="Slide Number Placeholder 3"/>
          <p:cNvSpPr>
            <a:spLocks noGrp="1"/>
          </p:cNvSpPr>
          <p:nvPr>
            <p:ph type="sldNum" sz="quarter" idx="10"/>
          </p:nvPr>
        </p:nvSpPr>
        <p:spPr/>
        <p:txBody>
          <a:bodyPr/>
          <a:lstStyle/>
          <a:p>
            <a:fld id="{B15BB744-DDBA-48FD-B901-DCE01658A165}" type="slidenum">
              <a:rPr lang="en-GB" smtClean="0"/>
              <a:t>4</a:t>
            </a:fld>
            <a:endParaRPr lang="en-GB"/>
          </a:p>
        </p:txBody>
      </p:sp>
    </p:spTree>
    <p:extLst>
      <p:ext uri="{BB962C8B-B14F-4D97-AF65-F5344CB8AC3E}">
        <p14:creationId xmlns:p14="http://schemas.microsoft.com/office/powerpoint/2010/main" val="47603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smtClean="0"/>
              <a:t>The</a:t>
            </a:r>
            <a:r>
              <a:rPr lang="en-GB" baseline="0" dirty="0" smtClean="0"/>
              <a:t> crofting population dwindled over the years following the Division, and in 1878 three households were in serious arrears of rent. Sheriff’s Officers were called to Shepherd’s Lodge, where the two Littlejohn households were evicted and the houses destroyed. Only a few courses of stones survive today.  Eleven years later, one of the evicted crofters, Hugh Littlejohn, addressed the gathering on </a:t>
            </a:r>
            <a:r>
              <a:rPr lang="en-GB" baseline="0" dirty="0" err="1" smtClean="0"/>
              <a:t>Bennachie</a:t>
            </a:r>
            <a:r>
              <a:rPr lang="en-GB" baseline="0" dirty="0" smtClean="0"/>
              <a:t>. In his speech he contrasted the independence of life on </a:t>
            </a:r>
            <a:r>
              <a:rPr lang="en-GB" baseline="0" dirty="0" err="1" smtClean="0"/>
              <a:t>Bennachie</a:t>
            </a:r>
            <a:r>
              <a:rPr lang="en-GB" baseline="0" dirty="0" smtClean="0"/>
              <a:t> with the deprivations of living in the city to which he had been forced to move. Hugh Littlejohn’s speech at the Gathering brings together in one event the parallel grievances which have come down through the years, namely displacement of the resident population from the land and denial of public access.   </a:t>
            </a:r>
          </a:p>
          <a:p>
            <a:pPr marL="0" indent="0">
              <a:buFont typeface="Arial" panose="020B0604020202020204" pitchFamily="34" charset="0"/>
              <a:buNone/>
            </a:pPr>
            <a:endParaRPr lang="en-GB" baseline="0" dirty="0" smtClean="0"/>
          </a:p>
          <a:p>
            <a:pPr marL="0" indent="0">
              <a:buFont typeface="Arial" panose="020B0604020202020204" pitchFamily="34" charset="0"/>
              <a:buNone/>
            </a:pPr>
            <a:r>
              <a:rPr lang="en-GB" baseline="0" dirty="0" smtClean="0"/>
              <a:t>From the landowners’ perspective, </a:t>
            </a:r>
            <a:r>
              <a:rPr lang="en-GB" baseline="0" dirty="0" err="1" smtClean="0"/>
              <a:t>Bennachie</a:t>
            </a:r>
            <a:r>
              <a:rPr lang="en-GB" baseline="0" dirty="0" smtClean="0"/>
              <a:t> offered more potential income than crofting rents could provide. Much of the former crofting land was planted with trees, while the higher moorland was managed as grouse moor – here we have a resonance with the more well-known Highland clearances, where a sporting economy displaced the indigenous population.  </a:t>
            </a:r>
            <a:endParaRPr lang="en-GB" dirty="0" smtClean="0"/>
          </a:p>
          <a:p>
            <a:pPr marL="171450" indent="-171450">
              <a:buFont typeface="Arial" panose="020B0604020202020204" pitchFamily="34" charset="0"/>
              <a:buChar char="•"/>
            </a:pPr>
            <a:endParaRPr lang="en-GB" dirty="0" smtClean="0"/>
          </a:p>
        </p:txBody>
      </p:sp>
      <p:sp>
        <p:nvSpPr>
          <p:cNvPr id="4" name="Slide Number Placeholder 3"/>
          <p:cNvSpPr>
            <a:spLocks noGrp="1"/>
          </p:cNvSpPr>
          <p:nvPr>
            <p:ph type="sldNum" sz="quarter" idx="10"/>
          </p:nvPr>
        </p:nvSpPr>
        <p:spPr/>
        <p:txBody>
          <a:bodyPr/>
          <a:lstStyle/>
          <a:p>
            <a:fld id="{B15BB744-DDBA-48FD-B901-DCE01658A165}" type="slidenum">
              <a:rPr lang="en-GB" smtClean="0"/>
              <a:t>5</a:t>
            </a:fld>
            <a:endParaRPr lang="en-GB"/>
          </a:p>
        </p:txBody>
      </p:sp>
    </p:spTree>
    <p:extLst>
      <p:ext uri="{BB962C8B-B14F-4D97-AF65-F5344CB8AC3E}">
        <p14:creationId xmlns:p14="http://schemas.microsoft.com/office/powerpoint/2010/main" val="1420968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err="1" smtClean="0"/>
              <a:t>Divn</a:t>
            </a:r>
            <a:r>
              <a:rPr lang="en-GB" b="1" dirty="0" smtClean="0"/>
              <a:t> of </a:t>
            </a:r>
            <a:r>
              <a:rPr lang="en-GB" b="1" dirty="0" err="1" smtClean="0"/>
              <a:t>Commonty</a:t>
            </a:r>
            <a:r>
              <a:rPr lang="en-GB" b="1" dirty="0" smtClean="0"/>
              <a:t> </a:t>
            </a:r>
            <a:r>
              <a:rPr lang="en-GB" b="0" dirty="0" smtClean="0"/>
              <a:t>resulted in</a:t>
            </a:r>
            <a:r>
              <a:rPr lang="en-GB" b="0" baseline="0" dirty="0" smtClean="0"/>
              <a:t> </a:t>
            </a:r>
            <a:r>
              <a:rPr lang="en-GB" b="0" dirty="0" smtClean="0"/>
              <a:t>rents being imposed; and public perception of theft of common resource. </a:t>
            </a:r>
            <a:r>
              <a:rPr lang="en-GB" sz="1200" kern="1200" baseline="0" dirty="0" smtClean="0">
                <a:solidFill>
                  <a:schemeClr val="tx1"/>
                </a:solidFill>
                <a:effectLst/>
                <a:latin typeface="+mn-lt"/>
                <a:ea typeface="+mn-ea"/>
                <a:cs typeface="+mn-cs"/>
              </a:rPr>
              <a:t>Only</a:t>
            </a:r>
            <a:r>
              <a:rPr lang="en-GB" dirty="0" smtClean="0"/>
              <a:t> last</a:t>
            </a:r>
            <a:r>
              <a:rPr lang="en-GB" baseline="0" dirty="0" smtClean="0"/>
              <a:t> </a:t>
            </a:r>
            <a:r>
              <a:rPr lang="en-GB" dirty="0" smtClean="0"/>
              <a:t>year (2014) a</a:t>
            </a:r>
            <a:r>
              <a:rPr lang="en-GB" baseline="0" dirty="0" smtClean="0"/>
              <a:t> local</a:t>
            </a:r>
            <a:r>
              <a:rPr lang="en-GB" dirty="0" smtClean="0"/>
              <a:t> man in his 80s put it to me that “the landowners stole the </a:t>
            </a:r>
            <a:r>
              <a:rPr lang="en-GB" dirty="0" err="1" smtClean="0"/>
              <a:t>Commonty</a:t>
            </a:r>
            <a:r>
              <a:rPr lang="en-GB" dirty="0" smtClean="0"/>
              <a:t> – whatever that may mean” -- I think he was waiting to see what I would say,</a:t>
            </a:r>
            <a:r>
              <a:rPr lang="en-GB" baseline="0" dirty="0" smtClean="0"/>
              <a:t> but his words do reflect a lingering popular sense of injustice. Whatever the rights and wrongs, </a:t>
            </a:r>
            <a:r>
              <a:rPr lang="en-GB" sz="1200" kern="1200" baseline="0" dirty="0" smtClean="0">
                <a:solidFill>
                  <a:schemeClr val="tx1"/>
                </a:solidFill>
                <a:effectLst/>
                <a:latin typeface="+mn-lt"/>
                <a:ea typeface="+mn-ea"/>
                <a:cs typeface="+mn-cs"/>
              </a:rPr>
              <a:t>the laird in his castle could not have been the favourite person of the poor man in his cottage on </a:t>
            </a:r>
            <a:r>
              <a:rPr lang="en-GB" sz="1200" kern="1200" baseline="0" dirty="0" err="1" smtClean="0">
                <a:solidFill>
                  <a:schemeClr val="tx1"/>
                </a:solidFill>
                <a:effectLst/>
                <a:latin typeface="+mn-lt"/>
                <a:ea typeface="+mn-ea"/>
                <a:cs typeface="+mn-cs"/>
              </a:rPr>
              <a:t>Bennachie</a:t>
            </a:r>
            <a:r>
              <a:rPr lang="en-GB" sz="1200" kern="1200" baseline="0" dirty="0" smtClean="0">
                <a:solidFill>
                  <a:schemeClr val="tx1"/>
                </a:solidFill>
                <a:effectLst/>
                <a:latin typeface="+mn-lt"/>
                <a:ea typeface="+mn-ea"/>
                <a:cs typeface="+mn-cs"/>
              </a:rPr>
              <a:t>.</a:t>
            </a:r>
            <a:endParaRPr lang="en-GB" b="1" dirty="0" smtClean="0"/>
          </a:p>
          <a:p>
            <a:pPr marL="171450" indent="-171450">
              <a:buFont typeface="Arial" panose="020B0604020202020204" pitchFamily="34" charset="0"/>
              <a:buChar char="•"/>
            </a:pPr>
            <a:r>
              <a:rPr lang="en-GB" b="1" dirty="0" smtClean="0"/>
              <a:t>BAC excursionists </a:t>
            </a:r>
            <a:r>
              <a:rPr lang="en-GB" dirty="0" smtClean="0"/>
              <a:t>1864 </a:t>
            </a:r>
            <a:r>
              <a:rPr lang="en-GB" dirty="0" err="1" smtClean="0"/>
              <a:t>Bfsh</a:t>
            </a:r>
            <a:r>
              <a:rPr lang="en-GB" dirty="0" smtClean="0"/>
              <a:t> </a:t>
            </a:r>
            <a:r>
              <a:rPr lang="en-GB" dirty="0" err="1" smtClean="0"/>
              <a:t>Jrnl</a:t>
            </a:r>
            <a:r>
              <a:rPr lang="en-GB" dirty="0" smtClean="0"/>
              <a:t> &amp; Aberdeen Journal</a:t>
            </a:r>
            <a:r>
              <a:rPr lang="en-GB" b="0" dirty="0" smtClean="0"/>
              <a:t>–railways --</a:t>
            </a:r>
            <a:r>
              <a:rPr lang="en-GB" b="0" baseline="0" dirty="0" smtClean="0"/>
              <a:t> tension – fires; disturbance of grouse moors; outdoor access &amp; recreation.</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000" b="1" dirty="0" smtClean="0"/>
              <a:t>“Johnny Gibb of </a:t>
            </a:r>
            <a:r>
              <a:rPr lang="en-GB" sz="3000" b="1" dirty="0" err="1" smtClean="0"/>
              <a:t>Gushetneuk</a:t>
            </a:r>
            <a:r>
              <a:rPr lang="en-GB" sz="3000" b="1" dirty="0" smtClean="0"/>
              <a:t>” </a:t>
            </a:r>
            <a:r>
              <a:rPr lang="en-GB" sz="3000" dirty="0" smtClean="0"/>
              <a:t>1871 –</a:t>
            </a:r>
            <a:r>
              <a:rPr lang="en-GB" sz="3000" baseline="0" dirty="0" smtClean="0"/>
              <a:t> </a:t>
            </a:r>
            <a:r>
              <a:rPr lang="en-GB" sz="3000" dirty="0" smtClean="0"/>
              <a:t>although largely concerned with the church’s Disruption of the 1840s,</a:t>
            </a:r>
            <a:r>
              <a:rPr lang="en-GB" sz="3000" baseline="0" dirty="0" smtClean="0"/>
              <a:t> William Alexander’s writing </a:t>
            </a:r>
            <a:r>
              <a:rPr lang="en-GB" sz="3000" dirty="0" smtClean="0"/>
              <a:t>presents an uncomplimentary view of the lairds of the day. Explicit </a:t>
            </a:r>
            <a:r>
              <a:rPr lang="en-GB" sz="3000" dirty="0" err="1" smtClean="0"/>
              <a:t>Bennachie</a:t>
            </a:r>
            <a:r>
              <a:rPr lang="en-GB" sz="3000" dirty="0" smtClean="0"/>
              <a:t> connections.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smtClean="0">
                <a:solidFill>
                  <a:schemeClr val="tx1"/>
                </a:solidFill>
                <a:effectLst/>
                <a:latin typeface="+mn-lt"/>
                <a:ea typeface="+mn-ea"/>
                <a:cs typeface="+mn-cs"/>
              </a:rPr>
              <a:t>Prof Cosmo Innes </a:t>
            </a:r>
            <a:r>
              <a:rPr lang="en-GB" sz="1200" kern="1200" dirty="0" smtClean="0">
                <a:solidFill>
                  <a:schemeClr val="tx1"/>
                </a:solidFill>
                <a:effectLst/>
                <a:latin typeface="+mn-lt"/>
                <a:ea typeface="+mn-ea"/>
                <a:cs typeface="+mn-cs"/>
              </a:rPr>
              <a:t>1798-1874 (advocate and historian) in 1872</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argues that the landowners’ charters never really included the commons and the landowners’ had never “possessed” them. Highly probable that CI aware of the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Bennachie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commonty</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AW’s book title “The Poor Had No Lawyers” comes from this passage. [NB: CI born at </a:t>
            </a:r>
            <a:r>
              <a:rPr lang="en-GB" sz="1200" kern="1200" dirty="0" err="1" smtClean="0">
                <a:solidFill>
                  <a:schemeClr val="tx1"/>
                </a:solidFill>
                <a:effectLst/>
                <a:latin typeface="+mn-lt"/>
                <a:ea typeface="+mn-ea"/>
                <a:cs typeface="+mn-cs"/>
              </a:rPr>
              <a:t>Durris</a:t>
            </a:r>
            <a:r>
              <a:rPr lang="en-GB" sz="1200" kern="1200" dirty="0" smtClean="0">
                <a:solidFill>
                  <a:schemeClr val="tx1"/>
                </a:solidFill>
                <a:effectLst/>
                <a:latin typeface="+mn-lt"/>
                <a:ea typeface="+mn-ea"/>
                <a:cs typeface="+mn-cs"/>
              </a:rPr>
              <a:t> House just</a:t>
            </a:r>
            <a:r>
              <a:rPr lang="en-GB" sz="1200" kern="1200" baseline="0" dirty="0" smtClean="0">
                <a:solidFill>
                  <a:schemeClr val="tx1"/>
                </a:solidFill>
                <a:effectLst/>
                <a:latin typeface="+mn-lt"/>
                <a:ea typeface="+mn-ea"/>
                <a:cs typeface="+mn-cs"/>
              </a:rPr>
              <a:t> west of Aberdeen and </a:t>
            </a:r>
            <a:r>
              <a:rPr lang="en-GB" sz="1200" kern="1200" dirty="0" smtClean="0">
                <a:solidFill>
                  <a:schemeClr val="tx1"/>
                </a:solidFill>
                <a:effectLst/>
                <a:latin typeface="+mn-lt"/>
                <a:ea typeface="+mn-ea"/>
                <a:cs typeface="+mn-cs"/>
              </a:rPr>
              <a:t>not far from </a:t>
            </a:r>
            <a:r>
              <a:rPr lang="en-GB" sz="1200" kern="1200" dirty="0" err="1" smtClean="0">
                <a:solidFill>
                  <a:schemeClr val="tx1"/>
                </a:solidFill>
                <a:effectLst/>
                <a:latin typeface="+mn-lt"/>
                <a:ea typeface="+mn-ea"/>
                <a:cs typeface="+mn-cs"/>
              </a:rPr>
              <a:t>Bennachie</a:t>
            </a:r>
            <a:r>
              <a:rPr lang="en-GB" sz="1200" kern="1200" dirty="0" smtClean="0">
                <a:solidFill>
                  <a:schemeClr val="tx1"/>
                </a:solidFill>
                <a:effectLst/>
                <a:latin typeface="+mn-lt"/>
                <a:ea typeface="+mn-ea"/>
                <a:cs typeface="+mn-cs"/>
              </a:rPr>
              <a:t>!] (1872: Pp50-51: AW).</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smtClean="0"/>
              <a:t>Scottish land unrest 1880s *****[ADD RE HLLRA, CROFTING WARS,</a:t>
            </a:r>
            <a:r>
              <a:rPr lang="en-GB" sz="1200" b="1" baseline="0" dirty="0" smtClean="0"/>
              <a:t> CROFTERS ACT ETC]*****</a:t>
            </a:r>
            <a:endParaRPr lang="en-GB" sz="1200" b="1" dirty="0" smtClean="0"/>
          </a:p>
          <a:p>
            <a:pPr marL="171450" indent="-171450">
              <a:buFont typeface="Arial" panose="020B0604020202020204" pitchFamily="34" charset="0"/>
              <a:buChar char="•"/>
            </a:pPr>
            <a:r>
              <a:rPr lang="en-GB" b="1" dirty="0" smtClean="0">
                <a:effectLst/>
              </a:rPr>
              <a:t>Henry George</a:t>
            </a:r>
            <a:r>
              <a:rPr lang="en-GB" dirty="0" smtClean="0">
                <a:effectLst/>
              </a:rPr>
              <a:t> “American journalist, philosopher and </a:t>
            </a:r>
            <a:r>
              <a:rPr lang="en-GB" dirty="0" smtClean="0">
                <a:effectLst/>
                <a:hlinkClick r:id="rId3" tooltip="Political economist"/>
              </a:rPr>
              <a:t>political economist</a:t>
            </a:r>
            <a:r>
              <a:rPr lang="en-GB" dirty="0" smtClean="0">
                <a:effectLst/>
              </a:rPr>
              <a:t>, who was the most influential proponent of the </a:t>
            </a:r>
            <a:r>
              <a:rPr lang="en-GB" dirty="0" smtClean="0">
                <a:effectLst/>
                <a:hlinkClick r:id="rId4" tooltip="Land value tax"/>
              </a:rPr>
              <a:t>land value tax</a:t>
            </a:r>
            <a:r>
              <a:rPr lang="en-GB" dirty="0" smtClean="0">
                <a:effectLst/>
              </a:rPr>
              <a:t> and the </a:t>
            </a:r>
            <a:r>
              <a:rPr lang="en-GB" dirty="0" smtClean="0">
                <a:effectLst/>
                <a:hlinkClick r:id="rId5" tooltip="Value capture"/>
              </a:rPr>
              <a:t>value capture</a:t>
            </a:r>
            <a:r>
              <a:rPr lang="en-GB" dirty="0" smtClean="0">
                <a:effectLst/>
              </a:rPr>
              <a:t> of </a:t>
            </a:r>
            <a:r>
              <a:rPr lang="en-GB" dirty="0" smtClean="0">
                <a:effectLst/>
                <a:hlinkClick r:id="rId6" tooltip="Land (economics)"/>
              </a:rPr>
              <a:t>land</a:t>
            </a:r>
            <a:r>
              <a:rPr lang="en-GB" dirty="0" smtClean="0">
                <a:effectLst/>
              </a:rPr>
              <a:t>/</a:t>
            </a:r>
            <a:r>
              <a:rPr lang="en-GB" dirty="0" smtClean="0">
                <a:effectLst/>
                <a:hlinkClick r:id="rId7" tooltip="Natural resource"/>
              </a:rPr>
              <a:t>natural resource</a:t>
            </a:r>
            <a:r>
              <a:rPr lang="en-GB" dirty="0" smtClean="0">
                <a:effectLst/>
              </a:rPr>
              <a:t> rents</a:t>
            </a:r>
            <a:r>
              <a:rPr lang="en-GB" baseline="0" dirty="0" smtClean="0">
                <a:effectLst/>
              </a:rPr>
              <a:t> ….. </a:t>
            </a:r>
            <a:r>
              <a:rPr lang="en-GB" dirty="0" smtClean="0">
                <a:effectLst/>
                <a:hlinkClick r:id="rId8" tooltip="Natural resources"/>
              </a:rPr>
              <a:t>natural resources</a:t>
            </a:r>
            <a:r>
              <a:rPr lang="en-GB" dirty="0" smtClean="0">
                <a:effectLst/>
              </a:rPr>
              <a:t> and </a:t>
            </a:r>
            <a:r>
              <a:rPr lang="en-GB" dirty="0" smtClean="0">
                <a:effectLst/>
                <a:hlinkClick r:id="rId9" tooltip="Commons"/>
              </a:rPr>
              <a:t>common opportunities</a:t>
            </a:r>
            <a:r>
              <a:rPr lang="en-GB" dirty="0" smtClean="0">
                <a:effectLst/>
              </a:rPr>
              <a:t>, most importantly </a:t>
            </a:r>
            <a:r>
              <a:rPr lang="en-GB" dirty="0" smtClean="0">
                <a:effectLst/>
                <a:hlinkClick r:id="rId10" tooltip="Ground rent"/>
              </a:rPr>
              <a:t>the value of land</a:t>
            </a:r>
            <a:r>
              <a:rPr lang="en-GB" dirty="0" smtClean="0">
                <a:effectLst/>
              </a:rPr>
              <a:t>, belongs equally to each person in a community. </a:t>
            </a:r>
            <a:r>
              <a:rPr lang="en-GB" i="1" dirty="0" smtClean="0">
                <a:effectLst/>
                <a:hlinkClick r:id="rId11" tooltip="Progress and Poverty"/>
              </a:rPr>
              <a:t>Progress and Poverty</a:t>
            </a:r>
            <a:r>
              <a:rPr lang="en-GB" dirty="0" smtClean="0">
                <a:effectLst/>
              </a:rPr>
              <a:t> (1879) – millions of copies worldwide” – advocated land value tax. Does this begin to sound familiar?</a:t>
            </a:r>
          </a:p>
          <a:p>
            <a:pPr marL="171450" indent="-171450">
              <a:buFont typeface="Arial" panose="020B0604020202020204" pitchFamily="34" charset="0"/>
              <a:buChar char="•"/>
            </a:pPr>
            <a:r>
              <a:rPr lang="en-GB" b="1" dirty="0" smtClean="0">
                <a:effectLst/>
              </a:rPr>
              <a:t>AUTC </a:t>
            </a:r>
            <a:r>
              <a:rPr lang="en-GB" b="0" dirty="0" smtClean="0">
                <a:effectLst/>
              </a:rPr>
              <a:t>**** quote mins re </a:t>
            </a:r>
            <a:r>
              <a:rPr lang="en-GB" dirty="0" smtClean="0">
                <a:effectLst/>
              </a:rPr>
              <a:t>Land reform support; and “The Right to </a:t>
            </a:r>
            <a:r>
              <a:rPr lang="en-GB" dirty="0" err="1" smtClean="0">
                <a:effectLst/>
              </a:rPr>
              <a:t>Bennachie</a:t>
            </a:r>
            <a:r>
              <a:rPr lang="en-GB" dirty="0" smtClean="0">
                <a:effectLst/>
              </a:rPr>
              <a:t>”..***** Add Division investigation and Demo organisation</a:t>
            </a:r>
          </a:p>
          <a:p>
            <a:pPr marL="171450" indent="-171450">
              <a:buFont typeface="Arial" panose="020B0604020202020204" pitchFamily="34" charset="0"/>
              <a:buChar char="•"/>
            </a:pPr>
            <a:r>
              <a:rPr lang="en-GB" b="1" dirty="0" smtClean="0"/>
              <a:t>Professor James Bryce </a:t>
            </a:r>
            <a:r>
              <a:rPr lang="en-GB" dirty="0" smtClean="0"/>
              <a:t>-- it is highly probable that JB was aware of the history and events at </a:t>
            </a:r>
            <a:r>
              <a:rPr lang="en-GB" dirty="0" err="1" smtClean="0"/>
              <a:t>Bennachie</a:t>
            </a:r>
            <a:r>
              <a:rPr lang="en-GB" dirty="0" smtClean="0">
                <a:solidFill>
                  <a:srgbClr val="FF0000"/>
                </a:solidFill>
              </a:rPr>
              <a:t>.***** </a:t>
            </a:r>
            <a:r>
              <a:rPr lang="en-GB" u="sng" dirty="0" smtClean="0">
                <a:solidFill>
                  <a:srgbClr val="FF0000"/>
                </a:solidFill>
              </a:rPr>
              <a:t>TBC by ref to AUTC mins dates </a:t>
            </a:r>
            <a:r>
              <a:rPr lang="en-GB" dirty="0" smtClean="0">
                <a:effectLst/>
              </a:rPr>
              <a:t>Quote dates re contact with JB</a:t>
            </a:r>
            <a:r>
              <a:rPr lang="en-GB" u="sng" dirty="0" smtClean="0">
                <a:solidFill>
                  <a:srgbClr val="FF0000"/>
                </a:solidFill>
              </a:rPr>
              <a:t>*****</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B15BB744-DDBA-48FD-B901-DCE01658A165}" type="slidenum">
              <a:rPr lang="en-GB" smtClean="0"/>
              <a:t>6</a:t>
            </a:fld>
            <a:endParaRPr lang="en-GB"/>
          </a:p>
        </p:txBody>
      </p:sp>
    </p:spTree>
    <p:extLst>
      <p:ext uri="{BB962C8B-B14F-4D97-AF65-F5344CB8AC3E}">
        <p14:creationId xmlns:p14="http://schemas.microsoft.com/office/powerpoint/2010/main" val="3081341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Reasons for ATM bills’ failure ***** </a:t>
            </a:r>
            <a:r>
              <a:rPr lang="en-GB" u="sng" dirty="0" smtClean="0"/>
              <a:t>but </a:t>
            </a:r>
            <a:r>
              <a:rPr lang="en-GB" u="none" dirty="0" smtClean="0"/>
              <a:t>Bryce’s efforts continued to be quoted in Parliament and by</a:t>
            </a:r>
            <a:r>
              <a:rPr lang="en-GB" u="none" baseline="0" dirty="0" smtClean="0"/>
              <a:t> access advocates </a:t>
            </a:r>
            <a:r>
              <a:rPr lang="en-GB" u="none" dirty="0" smtClean="0"/>
              <a:t>through</a:t>
            </a:r>
            <a:r>
              <a:rPr lang="en-GB" u="none" baseline="0" dirty="0" smtClean="0"/>
              <a:t> to the present day.</a:t>
            </a:r>
            <a:r>
              <a:rPr lang="en-GB" u="none" dirty="0" smtClean="0"/>
              <a:t>  </a:t>
            </a:r>
          </a:p>
          <a:p>
            <a:pPr marL="171450" indent="-171450">
              <a:buFont typeface="Arial" panose="020B0604020202020204" pitchFamily="34" charset="0"/>
              <a:buChar char="•"/>
            </a:pPr>
            <a:r>
              <a:rPr lang="en-GB" dirty="0" smtClean="0"/>
              <a:t>Increase</a:t>
            </a:r>
            <a:r>
              <a:rPr lang="en-GB" baseline="0" dirty="0" smtClean="0"/>
              <a:t> in car ownership – similar effect to the railways of a century before.</a:t>
            </a:r>
          </a:p>
          <a:p>
            <a:pPr marL="171450" indent="-171450">
              <a:buFont typeface="Arial" panose="020B0604020202020204" pitchFamily="34" charset="0"/>
              <a:buChar char="•"/>
            </a:pPr>
            <a:r>
              <a:rPr lang="en-GB" baseline="0" dirty="0" smtClean="0"/>
              <a:t>Common feature of the 20</a:t>
            </a:r>
            <a:r>
              <a:rPr lang="en-GB" baseline="30000" dirty="0" smtClean="0"/>
              <a:t>th</a:t>
            </a:r>
            <a:r>
              <a:rPr lang="en-GB" baseline="0" dirty="0" smtClean="0"/>
              <a:t>-century developments listed was lack of recognition of communities per se.</a:t>
            </a:r>
          </a:p>
          <a:p>
            <a:pPr marL="171450" indent="-171450">
              <a:buFont typeface="Arial" panose="020B0604020202020204" pitchFamily="34" charset="0"/>
              <a:buChar char="•"/>
            </a:pPr>
            <a:r>
              <a:rPr lang="en-GB" baseline="0" dirty="0" smtClean="0"/>
              <a:t>FC initially timber focus</a:t>
            </a:r>
            <a:endParaRPr lang="en-GB" dirty="0"/>
          </a:p>
        </p:txBody>
      </p:sp>
      <p:sp>
        <p:nvSpPr>
          <p:cNvPr id="4" name="Slide Number Placeholder 3"/>
          <p:cNvSpPr>
            <a:spLocks noGrp="1"/>
          </p:cNvSpPr>
          <p:nvPr>
            <p:ph type="sldNum" sz="quarter" idx="10"/>
          </p:nvPr>
        </p:nvSpPr>
        <p:spPr/>
        <p:txBody>
          <a:bodyPr/>
          <a:lstStyle/>
          <a:p>
            <a:fld id="{73449003-CF74-4FB7-8502-DBCD39E0B818}" type="slidenum">
              <a:rPr lang="en-GB" smtClean="0"/>
              <a:t>7</a:t>
            </a:fld>
            <a:endParaRPr lang="en-GB"/>
          </a:p>
        </p:txBody>
      </p:sp>
    </p:spTree>
    <p:extLst>
      <p:ext uri="{BB962C8B-B14F-4D97-AF65-F5344CB8AC3E}">
        <p14:creationId xmlns:p14="http://schemas.microsoft.com/office/powerpoint/2010/main" val="2176888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 key partner in the Project is the Bailies of </a:t>
            </a:r>
            <a:r>
              <a:rPr lang="en-GB" baseline="0" dirty="0" err="1" smtClean="0"/>
              <a:t>Bennachie</a:t>
            </a:r>
            <a:r>
              <a:rPr lang="en-GB" baseline="0" dirty="0" smtClean="0"/>
              <a:t> which was founded in 1973, and is now a registered charity dedicated to conserving the cultural and natural history of the hill. The current membership is almost 3000 spread  </a:t>
            </a:r>
            <a:r>
              <a:rPr lang="en-GB" sz="1200" kern="1200" dirty="0" smtClean="0">
                <a:solidFill>
                  <a:schemeClr val="tx1"/>
                </a:solidFill>
                <a:effectLst/>
                <a:latin typeface="+mn-lt"/>
                <a:ea typeface="+mn-ea"/>
                <a:cs typeface="+mn-cs"/>
              </a:rPr>
              <a:t>throughout Britain and among</a:t>
            </a:r>
            <a:r>
              <a:rPr lang="en-GB" sz="1200" kern="1200" baseline="0" dirty="0" smtClean="0">
                <a:solidFill>
                  <a:schemeClr val="tx1"/>
                </a:solidFill>
                <a:effectLst/>
                <a:latin typeface="+mn-lt"/>
                <a:ea typeface="+mn-ea"/>
                <a:cs typeface="+mn-cs"/>
              </a:rPr>
              <a:t> the diaspora across the world;</a:t>
            </a:r>
            <a:r>
              <a:rPr lang="en-GB" sz="1200" kern="1200" dirty="0" smtClean="0">
                <a:solidFill>
                  <a:schemeClr val="tx1"/>
                </a:solidFill>
                <a:effectLst/>
                <a:latin typeface="+mn-lt"/>
                <a:ea typeface="+mn-ea"/>
                <a:cs typeface="+mn-cs"/>
              </a:rPr>
              <a:t> with of course a good core</a:t>
            </a:r>
            <a:r>
              <a:rPr lang="en-GB" sz="1200" kern="1200" baseline="0" dirty="0" smtClean="0">
                <a:solidFill>
                  <a:schemeClr val="tx1"/>
                </a:solidFill>
                <a:effectLst/>
                <a:latin typeface="+mn-lt"/>
                <a:ea typeface="+mn-ea"/>
                <a:cs typeface="+mn-cs"/>
              </a:rPr>
              <a:t> of support</a:t>
            </a:r>
            <a:r>
              <a:rPr lang="en-GB" sz="1200" kern="1200" dirty="0" smtClean="0">
                <a:solidFill>
                  <a:schemeClr val="tx1"/>
                </a:solidFill>
                <a:effectLst/>
                <a:latin typeface="+mn-lt"/>
                <a:ea typeface="+mn-ea"/>
                <a:cs typeface="+mn-cs"/>
              </a:rPr>
              <a:t> in</a:t>
            </a:r>
            <a:r>
              <a:rPr lang="en-GB" sz="1200" kern="1200" baseline="0" dirty="0" smtClean="0">
                <a:solidFill>
                  <a:schemeClr val="tx1"/>
                </a:solidFill>
                <a:effectLst/>
                <a:latin typeface="+mn-lt"/>
                <a:ea typeface="+mn-ea"/>
                <a:cs typeface="+mn-cs"/>
              </a:rPr>
              <a:t> the north-east of Scotland</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Currently the Bailies are in discussion with Aberdeenshire Council in a bid to achieve a planning designation to protect the landscape of </a:t>
            </a:r>
            <a:r>
              <a:rPr lang="en-GB" sz="1200" kern="1200" baseline="0" dirty="0" err="1" smtClean="0">
                <a:solidFill>
                  <a:schemeClr val="tx1"/>
                </a:solidFill>
                <a:effectLst/>
                <a:latin typeface="+mn-lt"/>
                <a:ea typeface="+mn-ea"/>
                <a:cs typeface="+mn-cs"/>
              </a:rPr>
              <a:t>Bennachie</a:t>
            </a:r>
            <a:r>
              <a:rPr lang="en-GB" sz="1200" kern="1200" baseline="0" dirty="0" smtClean="0">
                <a:solidFill>
                  <a:schemeClr val="tx1"/>
                </a:solidFill>
                <a:effectLst/>
                <a:latin typeface="+mn-lt"/>
                <a:ea typeface="+mn-ea"/>
                <a:cs typeface="+mn-cs"/>
              </a:rPr>
              <a:t>. </a:t>
            </a:r>
            <a:endParaRPr lang="en-GB" dirty="0" smtClean="0"/>
          </a:p>
        </p:txBody>
      </p:sp>
      <p:sp>
        <p:nvSpPr>
          <p:cNvPr id="4" name="Slide Number Placeholder 3"/>
          <p:cNvSpPr>
            <a:spLocks noGrp="1"/>
          </p:cNvSpPr>
          <p:nvPr>
            <p:ph type="sldNum" sz="quarter" idx="10"/>
          </p:nvPr>
        </p:nvSpPr>
        <p:spPr/>
        <p:txBody>
          <a:bodyPr/>
          <a:lstStyle/>
          <a:p>
            <a:fld id="{F2A6D56A-16B0-4A3D-A977-C7F7261FBD56}" type="slidenum">
              <a:rPr lang="en-GB" smtClean="0"/>
              <a:t>8</a:t>
            </a:fld>
            <a:endParaRPr lang="en-GB"/>
          </a:p>
        </p:txBody>
      </p:sp>
    </p:spTree>
    <p:extLst>
      <p:ext uri="{BB962C8B-B14F-4D97-AF65-F5344CB8AC3E}">
        <p14:creationId xmlns:p14="http://schemas.microsoft.com/office/powerpoint/2010/main" val="3447305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First major community land purchases</a:t>
            </a:r>
          </a:p>
          <a:p>
            <a:pPr marL="171450" indent="-171450">
              <a:buFont typeface="Arial" panose="020B0604020202020204" pitchFamily="34" charset="0"/>
              <a:buChar char="•"/>
            </a:pPr>
            <a:r>
              <a:rPr lang="en-GB" dirty="0" smtClean="0"/>
              <a:t>e.g.</a:t>
            </a:r>
            <a:r>
              <a:rPr lang="en-GB" baseline="0" dirty="0" smtClean="0"/>
              <a:t> Assynt; Isle of </a:t>
            </a:r>
            <a:r>
              <a:rPr lang="en-GB" baseline="0" dirty="0" err="1" smtClean="0"/>
              <a:t>Eigg</a:t>
            </a:r>
            <a:r>
              <a:rPr lang="en-GB" baseline="0" dirty="0" smtClean="0"/>
              <a:t> – took place well before legislation supporting communities, but it is now established that these buyouts have succeeded in boosting the self-confidence of communities and reinforcing peoples’ sense of belonging to a place.</a:t>
            </a:r>
          </a:p>
          <a:p>
            <a:pPr marL="0" indent="0">
              <a:buFont typeface="Arial" panose="020B0604020202020204" pitchFamily="34" charset="0"/>
              <a:buNone/>
            </a:pPr>
            <a:r>
              <a:rPr lang="en-GB" b="1" baseline="0" dirty="0" smtClean="0"/>
              <a:t>LRSA</a:t>
            </a:r>
            <a:r>
              <a:rPr lang="en-GB" b="0" baseline="0" dirty="0" smtClean="0"/>
              <a:t> – much input from Aberdeenshire Council and many other planning authorities re public access; RTB found to be complicated, with limited take-up.</a:t>
            </a:r>
            <a:endParaRPr lang="en-GB" b="1"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smtClean="0"/>
              <a:t>Community </a:t>
            </a:r>
            <a:r>
              <a:rPr lang="en-GB" b="0" dirty="0" smtClean="0"/>
              <a:t>begins to appear in establishment terminology. </a:t>
            </a:r>
            <a:endParaRPr lang="en-GB" baseline="0" dirty="0" smtClean="0"/>
          </a:p>
        </p:txBody>
      </p:sp>
      <p:sp>
        <p:nvSpPr>
          <p:cNvPr id="4" name="Slide Number Placeholder 3"/>
          <p:cNvSpPr>
            <a:spLocks noGrp="1"/>
          </p:cNvSpPr>
          <p:nvPr>
            <p:ph type="sldNum" sz="quarter" idx="10"/>
          </p:nvPr>
        </p:nvSpPr>
        <p:spPr/>
        <p:txBody>
          <a:bodyPr/>
          <a:lstStyle/>
          <a:p>
            <a:fld id="{73449003-CF74-4FB7-8502-DBCD39E0B818}" type="slidenum">
              <a:rPr lang="en-GB" smtClean="0"/>
              <a:t>9</a:t>
            </a:fld>
            <a:endParaRPr lang="en-GB"/>
          </a:p>
        </p:txBody>
      </p:sp>
    </p:spTree>
    <p:extLst>
      <p:ext uri="{BB962C8B-B14F-4D97-AF65-F5344CB8AC3E}">
        <p14:creationId xmlns:p14="http://schemas.microsoft.com/office/powerpoint/2010/main" val="10950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DA8B41A-70DC-48A0-AC8B-CE6DD46E1AD3}" type="datetimeFigureOut">
              <a:rPr lang="en-GB" smtClean="0"/>
              <a:t>11/11/2015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9DEBD2-2779-43E8-A0BB-DB964CF174B6}" type="slidenum">
              <a:rPr lang="en-GB" smtClean="0"/>
              <a:t>‹#›</a:t>
            </a:fld>
            <a:endParaRPr lang="en-GB"/>
          </a:p>
        </p:txBody>
      </p:sp>
    </p:spTree>
    <p:extLst>
      <p:ext uri="{BB962C8B-B14F-4D97-AF65-F5344CB8AC3E}">
        <p14:creationId xmlns:p14="http://schemas.microsoft.com/office/powerpoint/2010/main" val="3411825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DA8B41A-70DC-48A0-AC8B-CE6DD46E1AD3}" type="datetimeFigureOut">
              <a:rPr lang="en-GB" smtClean="0"/>
              <a:t>11/11/2015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9DEBD2-2779-43E8-A0BB-DB964CF174B6}" type="slidenum">
              <a:rPr lang="en-GB" smtClean="0"/>
              <a:t>‹#›</a:t>
            </a:fld>
            <a:endParaRPr lang="en-GB"/>
          </a:p>
        </p:txBody>
      </p:sp>
    </p:spTree>
    <p:extLst>
      <p:ext uri="{BB962C8B-B14F-4D97-AF65-F5344CB8AC3E}">
        <p14:creationId xmlns:p14="http://schemas.microsoft.com/office/powerpoint/2010/main" val="3793889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DA8B41A-70DC-48A0-AC8B-CE6DD46E1AD3}" type="datetimeFigureOut">
              <a:rPr lang="en-GB" smtClean="0"/>
              <a:t>11/11/2015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9DEBD2-2779-43E8-A0BB-DB964CF174B6}" type="slidenum">
              <a:rPr lang="en-GB" smtClean="0"/>
              <a:t>‹#›</a:t>
            </a:fld>
            <a:endParaRPr lang="en-GB"/>
          </a:p>
        </p:txBody>
      </p:sp>
    </p:spTree>
    <p:extLst>
      <p:ext uri="{BB962C8B-B14F-4D97-AF65-F5344CB8AC3E}">
        <p14:creationId xmlns:p14="http://schemas.microsoft.com/office/powerpoint/2010/main" val="4085825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GB"/>
          </a:p>
        </p:txBody>
      </p:sp>
      <p:sp>
        <p:nvSpPr>
          <p:cNvPr id="3" name="Online Image Placeholder 2"/>
          <p:cNvSpPr>
            <a:spLocks noGrp="1"/>
          </p:cNvSpPr>
          <p:nvPr>
            <p:ph type="clipArt" sz="half" idx="1"/>
          </p:nvPr>
        </p:nvSpPr>
        <p:spPr>
          <a:xfrm>
            <a:off x="914400" y="1981200"/>
            <a:ext cx="5080000" cy="4114800"/>
          </a:xfrm>
        </p:spPr>
        <p:txBody>
          <a:bodyPr/>
          <a:lstStyle/>
          <a:p>
            <a:pPr lvl="0"/>
            <a:endParaRPr lang="en-GB" noProof="0" smtClean="0"/>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fld id="{C94BFCC6-B854-4FF2-B522-8A50797779CB}" type="slidenum">
              <a:rPr lang="en-GB" altLang="en-US"/>
              <a:pPr/>
              <a:t>‹#›</a:t>
            </a:fld>
            <a:endParaRPr lang="en-GB" altLang="en-US"/>
          </a:p>
        </p:txBody>
      </p:sp>
    </p:spTree>
    <p:extLst>
      <p:ext uri="{BB962C8B-B14F-4D97-AF65-F5344CB8AC3E}">
        <p14:creationId xmlns:p14="http://schemas.microsoft.com/office/powerpoint/2010/main" val="1369738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DA8B41A-70DC-48A0-AC8B-CE6DD46E1AD3}" type="datetimeFigureOut">
              <a:rPr lang="en-GB" smtClean="0"/>
              <a:t>11/11/2015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9DEBD2-2779-43E8-A0BB-DB964CF174B6}" type="slidenum">
              <a:rPr lang="en-GB" smtClean="0"/>
              <a:t>‹#›</a:t>
            </a:fld>
            <a:endParaRPr lang="en-GB"/>
          </a:p>
        </p:txBody>
      </p:sp>
    </p:spTree>
    <p:extLst>
      <p:ext uri="{BB962C8B-B14F-4D97-AF65-F5344CB8AC3E}">
        <p14:creationId xmlns:p14="http://schemas.microsoft.com/office/powerpoint/2010/main" val="3153722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A8B41A-70DC-48A0-AC8B-CE6DD46E1AD3}" type="datetimeFigureOut">
              <a:rPr lang="en-GB" smtClean="0"/>
              <a:t>11/11/2015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9DEBD2-2779-43E8-A0BB-DB964CF174B6}" type="slidenum">
              <a:rPr lang="en-GB" smtClean="0"/>
              <a:t>‹#›</a:t>
            </a:fld>
            <a:endParaRPr lang="en-GB"/>
          </a:p>
        </p:txBody>
      </p:sp>
    </p:spTree>
    <p:extLst>
      <p:ext uri="{BB962C8B-B14F-4D97-AF65-F5344CB8AC3E}">
        <p14:creationId xmlns:p14="http://schemas.microsoft.com/office/powerpoint/2010/main" val="528098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DA8B41A-70DC-48A0-AC8B-CE6DD46E1AD3}" type="datetimeFigureOut">
              <a:rPr lang="en-GB" smtClean="0"/>
              <a:t>11/11/2015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9DEBD2-2779-43E8-A0BB-DB964CF174B6}" type="slidenum">
              <a:rPr lang="en-GB" smtClean="0"/>
              <a:t>‹#›</a:t>
            </a:fld>
            <a:endParaRPr lang="en-GB"/>
          </a:p>
        </p:txBody>
      </p:sp>
    </p:spTree>
    <p:extLst>
      <p:ext uri="{BB962C8B-B14F-4D97-AF65-F5344CB8AC3E}">
        <p14:creationId xmlns:p14="http://schemas.microsoft.com/office/powerpoint/2010/main" val="1720962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DA8B41A-70DC-48A0-AC8B-CE6DD46E1AD3}" type="datetimeFigureOut">
              <a:rPr lang="en-GB" smtClean="0"/>
              <a:t>11/11/2015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C9DEBD2-2779-43E8-A0BB-DB964CF174B6}" type="slidenum">
              <a:rPr lang="en-GB" smtClean="0"/>
              <a:t>‹#›</a:t>
            </a:fld>
            <a:endParaRPr lang="en-GB"/>
          </a:p>
        </p:txBody>
      </p:sp>
    </p:spTree>
    <p:extLst>
      <p:ext uri="{BB962C8B-B14F-4D97-AF65-F5344CB8AC3E}">
        <p14:creationId xmlns:p14="http://schemas.microsoft.com/office/powerpoint/2010/main" val="770422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DA8B41A-70DC-48A0-AC8B-CE6DD46E1AD3}" type="datetimeFigureOut">
              <a:rPr lang="en-GB" smtClean="0"/>
              <a:t>11/11/2015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C9DEBD2-2779-43E8-A0BB-DB964CF174B6}" type="slidenum">
              <a:rPr lang="en-GB" smtClean="0"/>
              <a:t>‹#›</a:t>
            </a:fld>
            <a:endParaRPr lang="en-GB"/>
          </a:p>
        </p:txBody>
      </p:sp>
    </p:spTree>
    <p:extLst>
      <p:ext uri="{BB962C8B-B14F-4D97-AF65-F5344CB8AC3E}">
        <p14:creationId xmlns:p14="http://schemas.microsoft.com/office/powerpoint/2010/main" val="220946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A8B41A-70DC-48A0-AC8B-CE6DD46E1AD3}" type="datetimeFigureOut">
              <a:rPr lang="en-GB" smtClean="0"/>
              <a:t>11/11/2015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C9DEBD2-2779-43E8-A0BB-DB964CF174B6}" type="slidenum">
              <a:rPr lang="en-GB" smtClean="0"/>
              <a:t>‹#›</a:t>
            </a:fld>
            <a:endParaRPr lang="en-GB"/>
          </a:p>
        </p:txBody>
      </p:sp>
    </p:spTree>
    <p:extLst>
      <p:ext uri="{BB962C8B-B14F-4D97-AF65-F5344CB8AC3E}">
        <p14:creationId xmlns:p14="http://schemas.microsoft.com/office/powerpoint/2010/main" val="2457581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A8B41A-70DC-48A0-AC8B-CE6DD46E1AD3}" type="datetimeFigureOut">
              <a:rPr lang="en-GB" smtClean="0"/>
              <a:t>11/11/2015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9DEBD2-2779-43E8-A0BB-DB964CF174B6}" type="slidenum">
              <a:rPr lang="en-GB" smtClean="0"/>
              <a:t>‹#›</a:t>
            </a:fld>
            <a:endParaRPr lang="en-GB"/>
          </a:p>
        </p:txBody>
      </p:sp>
    </p:spTree>
    <p:extLst>
      <p:ext uri="{BB962C8B-B14F-4D97-AF65-F5344CB8AC3E}">
        <p14:creationId xmlns:p14="http://schemas.microsoft.com/office/powerpoint/2010/main" val="928257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A8B41A-70DC-48A0-AC8B-CE6DD46E1AD3}" type="datetimeFigureOut">
              <a:rPr lang="en-GB" smtClean="0"/>
              <a:t>11/11/2015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9DEBD2-2779-43E8-A0BB-DB964CF174B6}" type="slidenum">
              <a:rPr lang="en-GB" smtClean="0"/>
              <a:t>‹#›</a:t>
            </a:fld>
            <a:endParaRPr lang="en-GB"/>
          </a:p>
        </p:txBody>
      </p:sp>
    </p:spTree>
    <p:extLst>
      <p:ext uri="{BB962C8B-B14F-4D97-AF65-F5344CB8AC3E}">
        <p14:creationId xmlns:p14="http://schemas.microsoft.com/office/powerpoint/2010/main" val="1959412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A8B41A-70DC-48A0-AC8B-CE6DD46E1AD3}" type="datetimeFigureOut">
              <a:rPr lang="en-GB" smtClean="0"/>
              <a:t>11/11/2015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9DEBD2-2779-43E8-A0BB-DB964CF174B6}" type="slidenum">
              <a:rPr lang="en-GB" smtClean="0"/>
              <a:t>‹#›</a:t>
            </a:fld>
            <a:endParaRPr lang="en-GB"/>
          </a:p>
        </p:txBody>
      </p:sp>
    </p:spTree>
    <p:extLst>
      <p:ext uri="{BB962C8B-B14F-4D97-AF65-F5344CB8AC3E}">
        <p14:creationId xmlns:p14="http://schemas.microsoft.com/office/powerpoint/2010/main" val="3726191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9837" y="279891"/>
            <a:ext cx="9312323" cy="3082713"/>
          </a:xfrm>
        </p:spPr>
        <p:txBody>
          <a:bodyPr>
            <a:normAutofit fontScale="85000" lnSpcReduction="20000"/>
          </a:bodyPr>
          <a:lstStyle/>
          <a:p>
            <a:r>
              <a:rPr lang="en-GB" sz="3600" dirty="0" smtClean="0"/>
              <a:t>SCOTLAND’S COMMUNITY HERITAGE </a:t>
            </a:r>
          </a:p>
          <a:p>
            <a:r>
              <a:rPr lang="en-GB" sz="3600" dirty="0" smtClean="0"/>
              <a:t>CONFERENCE 2015</a:t>
            </a:r>
          </a:p>
          <a:p>
            <a:endParaRPr lang="en-GB" sz="3600" dirty="0" smtClean="0"/>
          </a:p>
          <a:p>
            <a:r>
              <a:rPr lang="en-GB" sz="3600" b="1" dirty="0" smtClean="0">
                <a:latin typeface="Times New Roman" panose="02020603050405020304" pitchFamily="18" charset="0"/>
                <a:cs typeface="Times New Roman" panose="02020603050405020304" pitchFamily="18" charset="0"/>
              </a:rPr>
              <a:t>BAILIES OF BENNACHIE</a:t>
            </a:r>
          </a:p>
          <a:p>
            <a:r>
              <a:rPr lang="en-GB" sz="3600" dirty="0" err="1" smtClean="0">
                <a:latin typeface="Times New Roman" panose="02020603050405020304" pitchFamily="18" charset="0"/>
                <a:cs typeface="Times New Roman" panose="02020603050405020304" pitchFamily="18" charset="0"/>
              </a:rPr>
              <a:t>Commonty</a:t>
            </a:r>
            <a:r>
              <a:rPr lang="en-GB" sz="3600" dirty="0" smtClean="0">
                <a:latin typeface="Times New Roman" panose="02020603050405020304" pitchFamily="18" charset="0"/>
                <a:cs typeface="Times New Roman" panose="02020603050405020304" pitchFamily="18" charset="0"/>
              </a:rPr>
              <a:t>, Community and </a:t>
            </a:r>
            <a:r>
              <a:rPr lang="en-GB" sz="3600" dirty="0" err="1" smtClean="0">
                <a:latin typeface="Times New Roman" panose="02020603050405020304" pitchFamily="18" charset="0"/>
                <a:cs typeface="Times New Roman" panose="02020603050405020304" pitchFamily="18" charset="0"/>
              </a:rPr>
              <a:t>Bennachie</a:t>
            </a:r>
            <a:endParaRPr lang="en-GB" sz="3600" dirty="0" smtClean="0">
              <a:latin typeface="Times New Roman" panose="02020603050405020304" pitchFamily="18" charset="0"/>
              <a:cs typeface="Times New Roman" panose="02020603050405020304" pitchFamily="18" charset="0"/>
            </a:endParaRPr>
          </a:p>
          <a:p>
            <a:r>
              <a:rPr lang="en-GB" i="1" dirty="0" smtClean="0">
                <a:latin typeface="Times New Roman" panose="02020603050405020304" pitchFamily="18" charset="0"/>
                <a:cs typeface="Times New Roman" panose="02020603050405020304" pitchFamily="18" charset="0"/>
              </a:rPr>
              <a:t>Colin Miller</a:t>
            </a:r>
            <a:r>
              <a:rPr lang="en-GB" i="1" dirty="0">
                <a:latin typeface="Times New Roman" panose="02020603050405020304" pitchFamily="18" charset="0"/>
                <a:cs typeface="Times New Roman" panose="02020603050405020304" pitchFamily="18" charset="0"/>
              </a:rPr>
              <a:t>, </a:t>
            </a:r>
            <a:r>
              <a:rPr lang="en-GB" i="1" dirty="0" smtClean="0">
                <a:latin typeface="Times New Roman" panose="02020603050405020304" pitchFamily="18" charset="0"/>
                <a:cs typeface="Times New Roman" panose="02020603050405020304" pitchFamily="18" charset="0"/>
              </a:rPr>
              <a:t>Jo </a:t>
            </a:r>
            <a:r>
              <a:rPr lang="en-GB" i="1" dirty="0" err="1" smtClean="0">
                <a:latin typeface="Times New Roman" panose="02020603050405020304" pitchFamily="18" charset="0"/>
                <a:cs typeface="Times New Roman" panose="02020603050405020304" pitchFamily="18" charset="0"/>
              </a:rPr>
              <a:t>Vergunst</a:t>
            </a:r>
            <a:r>
              <a:rPr lang="en-GB" i="1" dirty="0" smtClean="0">
                <a:latin typeface="Times New Roman" panose="02020603050405020304" pitchFamily="18" charset="0"/>
                <a:cs typeface="Times New Roman" panose="02020603050405020304" pitchFamily="18" charset="0"/>
              </a:rPr>
              <a:t>,</a:t>
            </a:r>
            <a:endParaRPr lang="en-GB" i="1" dirty="0">
              <a:latin typeface="Times New Roman" panose="02020603050405020304" pitchFamily="18" charset="0"/>
              <a:cs typeface="Times New Roman" panose="02020603050405020304" pitchFamily="18" charset="0"/>
            </a:endParaRPr>
          </a:p>
          <a:p>
            <a:r>
              <a:rPr lang="en-GB" i="1" dirty="0" smtClean="0">
                <a:latin typeface="Times New Roman" panose="02020603050405020304" pitchFamily="18" charset="0"/>
                <a:cs typeface="Times New Roman" panose="02020603050405020304" pitchFamily="18" charset="0"/>
              </a:rPr>
              <a:t>Andrew Wainwright</a:t>
            </a:r>
            <a:endParaRPr lang="en-GB" sz="36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436" y="3910196"/>
            <a:ext cx="9141724" cy="2476846"/>
          </a:xfrm>
          <a:prstGeom prst="rect">
            <a:avLst/>
          </a:prstGeom>
        </p:spPr>
      </p:pic>
    </p:spTree>
    <p:extLst>
      <p:ext uri="{BB962C8B-B14F-4D97-AF65-F5344CB8AC3E}">
        <p14:creationId xmlns:p14="http://schemas.microsoft.com/office/powerpoint/2010/main" val="28929060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000" b="1" smtClean="0"/>
              <a:t>Land Reform (Scotland) Bill</a:t>
            </a:r>
            <a:endParaRPr lang="en-GB" sz="4000" b="1" dirty="0"/>
          </a:p>
        </p:txBody>
      </p:sp>
      <p:sp>
        <p:nvSpPr>
          <p:cNvPr id="3" name="Content Placeholder 2"/>
          <p:cNvSpPr>
            <a:spLocks noGrp="1"/>
          </p:cNvSpPr>
          <p:nvPr>
            <p:ph idx="1"/>
          </p:nvPr>
        </p:nvSpPr>
        <p:spPr/>
        <p:txBody>
          <a:bodyPr>
            <a:normAutofit/>
          </a:bodyPr>
          <a:lstStyle/>
          <a:p>
            <a:r>
              <a:rPr lang="en-GB" dirty="0" smtClean="0"/>
              <a:t>Preparation of “land rights and responsibilities statement”</a:t>
            </a:r>
          </a:p>
          <a:p>
            <a:r>
              <a:rPr lang="en-GB" dirty="0" smtClean="0"/>
              <a:t>Scottish Land Commission – monitor land law and policy</a:t>
            </a:r>
          </a:p>
          <a:p>
            <a:r>
              <a:rPr lang="en-GB" dirty="0" smtClean="0"/>
              <a:t>Right of access to information about owners of land</a:t>
            </a:r>
          </a:p>
          <a:p>
            <a:r>
              <a:rPr lang="en-GB" dirty="0" smtClean="0"/>
              <a:t>Provision of guidance about engaging communities in decisions relating to land</a:t>
            </a:r>
          </a:p>
          <a:p>
            <a:r>
              <a:rPr lang="en-GB" dirty="0"/>
              <a:t>E</a:t>
            </a:r>
            <a:r>
              <a:rPr lang="en-GB" dirty="0" smtClean="0"/>
              <a:t>ligible community bodies and others to have a right to buy land for sustainable development </a:t>
            </a:r>
          </a:p>
          <a:p>
            <a:r>
              <a:rPr lang="en-GB" dirty="0" smtClean="0"/>
              <a:t>Simplified procedure for change of use of </a:t>
            </a:r>
            <a:r>
              <a:rPr lang="en-GB" dirty="0"/>
              <a:t>c</a:t>
            </a:r>
            <a:r>
              <a:rPr lang="en-GB" dirty="0" smtClean="0"/>
              <a:t>ommon good land</a:t>
            </a:r>
          </a:p>
          <a:p>
            <a:pPr marL="0" indent="0">
              <a:buNone/>
            </a:pPr>
            <a:endParaRPr lang="en-GB" sz="3600" dirty="0"/>
          </a:p>
        </p:txBody>
      </p:sp>
    </p:spTree>
    <p:extLst>
      <p:ext uri="{BB962C8B-B14F-4D97-AF65-F5344CB8AC3E}">
        <p14:creationId xmlns:p14="http://schemas.microsoft.com/office/powerpoint/2010/main" val="1935112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000" b="1" dirty="0" smtClean="0"/>
              <a:t>Community Empowerment (Scotland) Act 2015</a:t>
            </a:r>
            <a:endParaRPr lang="en-GB" sz="4000" b="1" dirty="0"/>
          </a:p>
        </p:txBody>
      </p:sp>
      <p:sp>
        <p:nvSpPr>
          <p:cNvPr id="3" name="Content Placeholder 2"/>
          <p:cNvSpPr>
            <a:spLocks noGrp="1"/>
          </p:cNvSpPr>
          <p:nvPr>
            <p:ph idx="1"/>
          </p:nvPr>
        </p:nvSpPr>
        <p:spPr>
          <a:xfrm>
            <a:off x="838200" y="1690688"/>
            <a:ext cx="10515600" cy="3370410"/>
          </a:xfrm>
        </p:spPr>
        <p:txBody>
          <a:bodyPr>
            <a:noAutofit/>
          </a:bodyPr>
          <a:lstStyle/>
          <a:p>
            <a:r>
              <a:rPr lang="en-GB" sz="2600" dirty="0"/>
              <a:t>to amend Parts 2 and 3 of the Land Reform (Scotland) Act </a:t>
            </a:r>
            <a:r>
              <a:rPr lang="en-GB" sz="2600" smtClean="0"/>
              <a:t>2003 </a:t>
            </a:r>
          </a:p>
          <a:p>
            <a:pPr marL="0" indent="0">
              <a:buNone/>
            </a:pPr>
            <a:endParaRPr lang="en-GB" sz="2600" dirty="0" smtClean="0"/>
          </a:p>
          <a:p>
            <a:r>
              <a:rPr lang="en-GB" sz="2600" dirty="0" smtClean="0"/>
              <a:t>to </a:t>
            </a:r>
            <a:r>
              <a:rPr lang="en-GB" sz="2600" dirty="0"/>
              <a:t>enable certain bodies to buy abandoned, neglected or </a:t>
            </a:r>
            <a:r>
              <a:rPr lang="en-GB" sz="2600"/>
              <a:t>detrimental </a:t>
            </a:r>
            <a:r>
              <a:rPr lang="en-GB" sz="2600" smtClean="0"/>
              <a:t>land</a:t>
            </a:r>
          </a:p>
          <a:p>
            <a:pPr marL="0" indent="0">
              <a:buNone/>
            </a:pPr>
            <a:r>
              <a:rPr lang="en-GB" sz="2600" smtClean="0"/>
              <a:t> </a:t>
            </a:r>
            <a:endParaRPr lang="en-GB" sz="2600" dirty="0" smtClean="0"/>
          </a:p>
          <a:p>
            <a:r>
              <a:rPr lang="en-GB" sz="2600" dirty="0" smtClean="0"/>
              <a:t>to </a:t>
            </a:r>
            <a:r>
              <a:rPr lang="en-GB" sz="2600" dirty="0"/>
              <a:t>make provision for registers of common good property and about disposal and use of such </a:t>
            </a:r>
            <a:r>
              <a:rPr lang="en-GB" sz="2600" dirty="0" smtClean="0"/>
              <a:t>property </a:t>
            </a:r>
            <a:endParaRPr lang="en-GB" sz="2600" dirty="0"/>
          </a:p>
        </p:txBody>
      </p:sp>
    </p:spTree>
    <p:extLst>
      <p:ext uri="{BB962C8B-B14F-4D97-AF65-F5344CB8AC3E}">
        <p14:creationId xmlns:p14="http://schemas.microsoft.com/office/powerpoint/2010/main" val="1896843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926" y="320634"/>
            <a:ext cx="11434115" cy="1413163"/>
          </a:xfrm>
        </p:spPr>
        <p:txBody>
          <a:bodyPr>
            <a:noAutofit/>
          </a:bodyPr>
          <a:lstStyle/>
          <a:p>
            <a:pPr algn="ctr"/>
            <a:r>
              <a:rPr lang="en-GB" sz="4000" b="1" dirty="0" err="1" smtClean="0">
                <a:latin typeface="Times New Roman" panose="02020603050405020304" pitchFamily="18" charset="0"/>
                <a:cs typeface="Times New Roman" panose="02020603050405020304" pitchFamily="18" charset="0"/>
              </a:rPr>
              <a:t>Bennachie</a:t>
            </a:r>
            <a:r>
              <a:rPr lang="en-GB" sz="4000" b="1" dirty="0" smtClean="0">
                <a:latin typeface="Times New Roman" panose="02020603050405020304" pitchFamily="18" charset="0"/>
                <a:cs typeface="Times New Roman" panose="02020603050405020304" pitchFamily="18" charset="0"/>
              </a:rPr>
              <a:t> Landscapes Project</a:t>
            </a:r>
            <a:endParaRPr lang="en-GB" sz="40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505" y="4221088"/>
            <a:ext cx="8928959" cy="2476846"/>
          </a:xfrm>
          <a:prstGeom prst="rect">
            <a:avLst/>
          </a:prstGeom>
        </p:spPr>
      </p:pic>
      <p:sp>
        <p:nvSpPr>
          <p:cNvPr id="4" name="TextBox 3"/>
          <p:cNvSpPr txBox="1"/>
          <p:nvPr/>
        </p:nvSpPr>
        <p:spPr>
          <a:xfrm>
            <a:off x="378926" y="1911928"/>
            <a:ext cx="11434115" cy="892552"/>
          </a:xfrm>
          <a:prstGeom prst="rect">
            <a:avLst/>
          </a:prstGeom>
          <a:noFill/>
        </p:spPr>
        <p:txBody>
          <a:bodyPr wrap="square" rtlCol="0">
            <a:spAutoFit/>
          </a:bodyPr>
          <a:lstStyle/>
          <a:p>
            <a:r>
              <a:rPr lang="en-GB" sz="2600" dirty="0" smtClean="0">
                <a:latin typeface="Times New Roman" panose="02020603050405020304" pitchFamily="18" charset="0"/>
                <a:cs typeface="Times New Roman" panose="02020603050405020304" pitchFamily="18" charset="0"/>
              </a:rPr>
              <a:t>A collaboration between the Bailies of </a:t>
            </a:r>
            <a:r>
              <a:rPr lang="en-GB" sz="2600" dirty="0" err="1" smtClean="0">
                <a:latin typeface="Times New Roman" panose="02020603050405020304" pitchFamily="18" charset="0"/>
                <a:cs typeface="Times New Roman" panose="02020603050405020304" pitchFamily="18" charset="0"/>
              </a:rPr>
              <a:t>Bennachie</a:t>
            </a:r>
            <a:r>
              <a:rPr lang="en-GB" sz="2600" dirty="0" smtClean="0">
                <a:latin typeface="Times New Roman" panose="02020603050405020304" pitchFamily="18" charset="0"/>
                <a:cs typeface="Times New Roman" panose="02020603050405020304" pitchFamily="18" charset="0"/>
              </a:rPr>
              <a:t> and the University of Aberdeen in conjunction with landowners and community volunteers</a:t>
            </a:r>
            <a:endParaRPr lang="en-GB"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59586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09354" y="150949"/>
            <a:ext cx="11282646" cy="707886"/>
          </a:xfrm>
          <a:prstGeom prst="rect">
            <a:avLst/>
          </a:prstGeom>
          <a:solidFill>
            <a:schemeClr val="bg1"/>
          </a:solidFill>
        </p:spPr>
        <p:txBody>
          <a:bodyPr wrap="square" rtlCol="0">
            <a:spAutoFit/>
          </a:bodyPr>
          <a:lstStyle/>
          <a:p>
            <a:r>
              <a:rPr lang="en-GB" sz="4000" b="1" smtClean="0">
                <a:latin typeface="+mj-lt"/>
              </a:rPr>
              <a:t>Oral history at Bennachie: changing views of the hill</a:t>
            </a:r>
            <a:endParaRPr lang="en-GB" sz="4000" b="1">
              <a:latin typeface="+mj-lt"/>
            </a:endParaRPr>
          </a:p>
        </p:txBody>
      </p:sp>
      <p:pic>
        <p:nvPicPr>
          <p:cNvPr id="6" name="Picture 5"/>
          <p:cNvPicPr>
            <a:picLocks noChangeAspect="1"/>
          </p:cNvPicPr>
          <p:nvPr/>
        </p:nvPicPr>
        <p:blipFill>
          <a:blip r:embed="rId2"/>
          <a:stretch>
            <a:fillRect/>
          </a:stretch>
        </p:blipFill>
        <p:spPr>
          <a:xfrm>
            <a:off x="-1" y="924991"/>
            <a:ext cx="3974271" cy="2979305"/>
          </a:xfrm>
          <a:prstGeom prst="rect">
            <a:avLst/>
          </a:prstGeom>
        </p:spPr>
      </p:pic>
      <p:pic>
        <p:nvPicPr>
          <p:cNvPr id="7" name="Picture 6"/>
          <p:cNvPicPr>
            <a:picLocks noChangeAspect="1"/>
          </p:cNvPicPr>
          <p:nvPr/>
        </p:nvPicPr>
        <p:blipFill>
          <a:blip r:embed="rId3"/>
          <a:stretch>
            <a:fillRect/>
          </a:stretch>
        </p:blipFill>
        <p:spPr>
          <a:xfrm>
            <a:off x="1317902" y="4147717"/>
            <a:ext cx="3157184" cy="236678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7236" y="1010276"/>
            <a:ext cx="2935063" cy="391341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15754" y="829448"/>
            <a:ext cx="3376246" cy="4501661"/>
          </a:xfrm>
          <a:prstGeom prst="rect">
            <a:avLst/>
          </a:prstGeom>
        </p:spPr>
      </p:pic>
    </p:spTree>
    <p:extLst>
      <p:ext uri="{BB962C8B-B14F-4D97-AF65-F5344CB8AC3E}">
        <p14:creationId xmlns:p14="http://schemas.microsoft.com/office/powerpoint/2010/main" val="14712657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856" y="1551432"/>
            <a:ext cx="5870089" cy="3764784"/>
          </a:xfrm>
          <a:prstGeom prst="rect">
            <a:avLst/>
          </a:prstGeom>
        </p:spPr>
      </p:pic>
      <p:pic>
        <p:nvPicPr>
          <p:cNvPr id="3" name="Picture 2"/>
          <p:cNvPicPr>
            <a:picLocks noChangeAspect="1"/>
          </p:cNvPicPr>
          <p:nvPr/>
        </p:nvPicPr>
        <p:blipFill>
          <a:blip r:embed="rId3"/>
          <a:stretch>
            <a:fillRect/>
          </a:stretch>
        </p:blipFill>
        <p:spPr>
          <a:xfrm>
            <a:off x="6799746" y="1548471"/>
            <a:ext cx="5023659" cy="3767745"/>
          </a:xfrm>
          <a:prstGeom prst="rect">
            <a:avLst/>
          </a:prstGeom>
        </p:spPr>
      </p:pic>
    </p:spTree>
    <p:extLst>
      <p:ext uri="{BB962C8B-B14F-4D97-AF65-F5344CB8AC3E}">
        <p14:creationId xmlns:p14="http://schemas.microsoft.com/office/powerpoint/2010/main" val="37157709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028"/>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438400" y="533401"/>
            <a:ext cx="7772400" cy="2989263"/>
          </a:xfrm>
        </p:spPr>
      </p:pic>
      <p:sp>
        <p:nvSpPr>
          <p:cNvPr id="2051" name="Text Box 1029"/>
          <p:cNvSpPr txBox="1">
            <a:spLocks noChangeArrowheads="1"/>
          </p:cNvSpPr>
          <p:nvPr/>
        </p:nvSpPr>
        <p:spPr bwMode="auto">
          <a:xfrm>
            <a:off x="2667000" y="3962400"/>
            <a:ext cx="7315200" cy="1738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cs typeface="Times New Roman" charset="0"/>
              </a:defRPr>
            </a:lvl1pPr>
            <a:lvl2pPr>
              <a:defRPr sz="2800">
                <a:solidFill>
                  <a:schemeClr val="tx1"/>
                </a:solidFill>
                <a:latin typeface="Times New Roman" charset="0"/>
                <a:ea typeface="Times New Roman" charset="0"/>
                <a:cs typeface="Times New Roman" charset="0"/>
              </a:defRPr>
            </a:lvl2pPr>
            <a:lvl3pPr>
              <a:defRPr sz="2400">
                <a:solidFill>
                  <a:schemeClr val="tx1"/>
                </a:solidFill>
                <a:latin typeface="Times New Roman" charset="0"/>
                <a:ea typeface="Times New Roman" charset="0"/>
                <a:cs typeface="Times New Roman" charset="0"/>
              </a:defRPr>
            </a:lvl3pPr>
            <a:lvl4pPr>
              <a:defRPr sz="2000">
                <a:solidFill>
                  <a:schemeClr val="tx1"/>
                </a:solidFill>
                <a:latin typeface="Times New Roman" charset="0"/>
                <a:ea typeface="Times New Roman" charset="0"/>
                <a:cs typeface="Times New Roman" charset="0"/>
              </a:defRPr>
            </a:lvl4pPr>
            <a:lvl5pPr>
              <a:defRPr sz="2000">
                <a:solidFill>
                  <a:schemeClr val="tx1"/>
                </a:solidFill>
                <a:latin typeface="Times New Roman" charset="0"/>
                <a:ea typeface="Times New Roman" charset="0"/>
                <a:cs typeface="Times New Roman" charset="0"/>
              </a:defRPr>
            </a:lvl5pPr>
            <a:lvl6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6pPr>
            <a:lvl7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7pPr>
            <a:lvl8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8pPr>
            <a:lvl9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9pPr>
          </a:lstStyle>
          <a:p>
            <a:pPr algn="ctr" eaLnBrk="1" hangingPunct="1">
              <a:spcBef>
                <a:spcPct val="50000"/>
              </a:spcBef>
              <a:defRPr/>
            </a:pPr>
            <a:r>
              <a:rPr lang="en-GB">
                <a:latin typeface="Times New Roman" panose="02020603050405020304" pitchFamily="18" charset="0"/>
                <a:cs typeface="Times New Roman" panose="02020603050405020304" pitchFamily="18" charset="0"/>
              </a:rPr>
              <a:t>The English </a:t>
            </a:r>
            <a:r>
              <a:rPr lang="en-GB" smtClean="0">
                <a:latin typeface="Times New Roman" panose="02020603050405020304" pitchFamily="18" charset="0"/>
                <a:cs typeface="Times New Roman" panose="02020603050405020304" pitchFamily="18" charset="0"/>
              </a:rPr>
              <a:t>Quarry</a:t>
            </a:r>
          </a:p>
          <a:p>
            <a:pPr algn="ctr" eaLnBrk="1" hangingPunct="1">
              <a:spcBef>
                <a:spcPct val="50000"/>
              </a:spcBef>
              <a:defRPr/>
            </a:pPr>
            <a:r>
              <a:rPr lang="en-GB" sz="1800" smtClean="0">
                <a:latin typeface="Times New Roman" panose="02020603050405020304" pitchFamily="18" charset="0"/>
                <a:cs typeface="Times New Roman" panose="02020603050405020304" pitchFamily="18" charset="0"/>
              </a:rPr>
              <a:t>Andrew Wainwright</a:t>
            </a:r>
          </a:p>
          <a:p>
            <a:pPr algn="ctr" eaLnBrk="1" hangingPunct="1">
              <a:spcBef>
                <a:spcPct val="50000"/>
              </a:spcBef>
              <a:defRPr/>
            </a:pPr>
            <a:endParaRPr lang="en-GB">
              <a:latin typeface="+mn-lt"/>
            </a:endParaRPr>
          </a:p>
        </p:txBody>
      </p:sp>
    </p:spTree>
    <p:extLst>
      <p:ext uri="{BB962C8B-B14F-4D97-AF65-F5344CB8AC3E}">
        <p14:creationId xmlns:p14="http://schemas.microsoft.com/office/powerpoint/2010/main" val="17595875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Adrew\Documents\My Documents\Andrew\Archeology\English Quarry\Photos\DSC01418.JPG"/>
          <p:cNvPicPr>
            <a:picLocks noChangeAspect="1" noChangeArrowheads="1"/>
          </p:cNvPicPr>
          <p:nvPr/>
        </p:nvPicPr>
        <p:blipFill>
          <a:blip r:embed="rId2">
            <a:lum contrast="42000"/>
            <a:extLst>
              <a:ext uri="{28A0092B-C50C-407E-A947-70E740481C1C}">
                <a14:useLocalDpi xmlns:a14="http://schemas.microsoft.com/office/drawing/2010/main" val="0"/>
              </a:ext>
            </a:extLst>
          </a:blip>
          <a:srcRect/>
          <a:stretch>
            <a:fillRect/>
          </a:stretch>
        </p:blipFill>
        <p:spPr bwMode="auto">
          <a:xfrm>
            <a:off x="1854121" y="762001"/>
            <a:ext cx="3865644" cy="289877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8" descr="C:\Users\Adrew\Documents\My Documents\Andrew\Archeology\English Quarry\Photos\DSC01419.JPG"/>
          <p:cNvPicPr>
            <a:picLocks noChangeAspect="1" noChangeArrowheads="1"/>
          </p:cNvPicPr>
          <p:nvPr/>
        </p:nvPicPr>
        <p:blipFill>
          <a:blip r:embed="rId3">
            <a:lum bright="-24000" contrast="48000"/>
            <a:extLst>
              <a:ext uri="{28A0092B-C50C-407E-A947-70E740481C1C}">
                <a14:useLocalDpi xmlns:a14="http://schemas.microsoft.com/office/drawing/2010/main" val="0"/>
              </a:ext>
            </a:extLst>
          </a:blip>
          <a:srcRect/>
          <a:stretch>
            <a:fillRect/>
          </a:stretch>
        </p:blipFill>
        <p:spPr bwMode="auto">
          <a:xfrm>
            <a:off x="1905000" y="3733801"/>
            <a:ext cx="8382000" cy="28114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Oval 12"/>
          <p:cNvSpPr>
            <a:spLocks noChangeArrowheads="1"/>
          </p:cNvSpPr>
          <p:nvPr/>
        </p:nvSpPr>
        <p:spPr bwMode="auto">
          <a:xfrm>
            <a:off x="2128157" y="4758532"/>
            <a:ext cx="533400" cy="533400"/>
          </a:xfrm>
          <a:prstGeom prst="ellipse">
            <a:avLst/>
          </a:prstGeom>
          <a:noFill/>
          <a:ln w="25400">
            <a:solidFill>
              <a:srgbClr val="FF66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Times New Roman" charset="0"/>
              <a:ea typeface="ＭＳ Ｐゴシック" charset="0"/>
            </a:endParaRPr>
          </a:p>
        </p:txBody>
      </p:sp>
      <p:sp>
        <p:nvSpPr>
          <p:cNvPr id="5" name="Freeform 26"/>
          <p:cNvSpPr>
            <a:spLocks/>
          </p:cNvSpPr>
          <p:nvPr/>
        </p:nvSpPr>
        <p:spPr bwMode="auto">
          <a:xfrm>
            <a:off x="2661557" y="4314032"/>
            <a:ext cx="469900" cy="711200"/>
          </a:xfrm>
          <a:custGeom>
            <a:avLst/>
            <a:gdLst>
              <a:gd name="T0" fmla="*/ 2147483647 w 296"/>
              <a:gd name="T1" fmla="*/ 0 h 448"/>
              <a:gd name="T2" fmla="*/ 2147483647 w 296"/>
              <a:gd name="T3" fmla="*/ 2147483647 h 448"/>
              <a:gd name="T4" fmla="*/ 2147483647 w 296"/>
              <a:gd name="T5" fmla="*/ 2147483647 h 448"/>
              <a:gd name="T6" fmla="*/ 2147483647 w 296"/>
              <a:gd name="T7" fmla="*/ 2147483647 h 448"/>
              <a:gd name="T8" fmla="*/ 0 w 296"/>
              <a:gd name="T9" fmla="*/ 2147483647 h 4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 h="448">
                <a:moveTo>
                  <a:pt x="288" y="0"/>
                </a:moveTo>
                <a:cubicBezTo>
                  <a:pt x="292" y="20"/>
                  <a:pt x="296" y="40"/>
                  <a:pt x="288" y="96"/>
                </a:cubicBezTo>
                <a:cubicBezTo>
                  <a:pt x="280" y="152"/>
                  <a:pt x="272" y="280"/>
                  <a:pt x="240" y="336"/>
                </a:cubicBezTo>
                <a:cubicBezTo>
                  <a:pt x="208" y="392"/>
                  <a:pt x="136" y="416"/>
                  <a:pt x="96" y="432"/>
                </a:cubicBezTo>
                <a:cubicBezTo>
                  <a:pt x="56" y="448"/>
                  <a:pt x="28" y="440"/>
                  <a:pt x="0" y="432"/>
                </a:cubicBezTo>
              </a:path>
            </a:pathLst>
          </a:custGeom>
          <a:noFill/>
          <a:ln w="254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Text Box 18"/>
          <p:cNvSpPr txBox="1">
            <a:spLocks noChangeArrowheads="1"/>
          </p:cNvSpPr>
          <p:nvPr/>
        </p:nvSpPr>
        <p:spPr bwMode="auto">
          <a:xfrm>
            <a:off x="2394857" y="3947319"/>
            <a:ext cx="21336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cs typeface="Times New Roman" charset="0"/>
              </a:defRPr>
            </a:lvl1pPr>
            <a:lvl2pPr>
              <a:defRPr sz="2800">
                <a:solidFill>
                  <a:schemeClr val="tx1"/>
                </a:solidFill>
                <a:latin typeface="Times New Roman" charset="0"/>
                <a:ea typeface="Times New Roman" charset="0"/>
                <a:cs typeface="Times New Roman" charset="0"/>
              </a:defRPr>
            </a:lvl2pPr>
            <a:lvl3pPr>
              <a:defRPr sz="2400">
                <a:solidFill>
                  <a:schemeClr val="tx1"/>
                </a:solidFill>
                <a:latin typeface="Times New Roman" charset="0"/>
                <a:ea typeface="Times New Roman" charset="0"/>
                <a:cs typeface="Times New Roman" charset="0"/>
              </a:defRPr>
            </a:lvl3pPr>
            <a:lvl4pPr>
              <a:defRPr sz="2000">
                <a:solidFill>
                  <a:schemeClr val="tx1"/>
                </a:solidFill>
                <a:latin typeface="Times New Roman" charset="0"/>
                <a:ea typeface="Times New Roman" charset="0"/>
                <a:cs typeface="Times New Roman" charset="0"/>
              </a:defRPr>
            </a:lvl4pPr>
            <a:lvl5pPr>
              <a:defRPr sz="2000">
                <a:solidFill>
                  <a:schemeClr val="tx1"/>
                </a:solidFill>
                <a:latin typeface="Times New Roman" charset="0"/>
                <a:ea typeface="Times New Roman" charset="0"/>
                <a:cs typeface="Times New Roman" charset="0"/>
              </a:defRPr>
            </a:lvl5pPr>
            <a:lvl6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6pPr>
            <a:lvl7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7pPr>
            <a:lvl8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8pPr>
            <a:lvl9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9pPr>
          </a:lstStyle>
          <a:p>
            <a:pPr eaLnBrk="1" hangingPunct="1">
              <a:spcBef>
                <a:spcPct val="50000"/>
              </a:spcBef>
              <a:defRPr/>
            </a:pPr>
            <a:r>
              <a:rPr lang="en-GB" sz="1800" smtClean="0">
                <a:latin typeface="+mn-lt"/>
              </a:rPr>
              <a:t>The English Quarry</a:t>
            </a:r>
          </a:p>
        </p:txBody>
      </p:sp>
      <p:sp>
        <p:nvSpPr>
          <p:cNvPr id="7" name="Freeform 23"/>
          <p:cNvSpPr>
            <a:spLocks/>
          </p:cNvSpPr>
          <p:nvPr/>
        </p:nvSpPr>
        <p:spPr bwMode="auto">
          <a:xfrm>
            <a:off x="3099707" y="2794000"/>
            <a:ext cx="443593" cy="1219200"/>
          </a:xfrm>
          <a:custGeom>
            <a:avLst/>
            <a:gdLst>
              <a:gd name="T0" fmla="*/ 2147483647 w 456"/>
              <a:gd name="T1" fmla="*/ 0 h 768"/>
              <a:gd name="T2" fmla="*/ 2147483647 w 456"/>
              <a:gd name="T3" fmla="*/ 2147483647 h 768"/>
              <a:gd name="T4" fmla="*/ 2147483647 w 456"/>
              <a:gd name="T5" fmla="*/ 2147483647 h 768"/>
              <a:gd name="T6" fmla="*/ 2147483647 w 456"/>
              <a:gd name="T7" fmla="*/ 2147483647 h 7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6" h="768">
                <a:moveTo>
                  <a:pt x="456" y="0"/>
                </a:moveTo>
                <a:cubicBezTo>
                  <a:pt x="348" y="52"/>
                  <a:pt x="240" y="104"/>
                  <a:pt x="168" y="192"/>
                </a:cubicBezTo>
                <a:cubicBezTo>
                  <a:pt x="96" y="280"/>
                  <a:pt x="48" y="432"/>
                  <a:pt x="24" y="528"/>
                </a:cubicBezTo>
                <a:cubicBezTo>
                  <a:pt x="0" y="624"/>
                  <a:pt x="12" y="696"/>
                  <a:pt x="24" y="768"/>
                </a:cubicBezTo>
              </a:path>
            </a:pathLst>
          </a:custGeom>
          <a:noFill/>
          <a:ln w="254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 name="Oval 9"/>
          <p:cNvSpPr>
            <a:spLocks noChangeArrowheads="1"/>
          </p:cNvSpPr>
          <p:nvPr/>
        </p:nvSpPr>
        <p:spPr bwMode="auto">
          <a:xfrm>
            <a:off x="3543300" y="2180547"/>
            <a:ext cx="838200" cy="914400"/>
          </a:xfrm>
          <a:prstGeom prst="ellipse">
            <a:avLst/>
          </a:prstGeom>
          <a:noFill/>
          <a:ln w="25400">
            <a:solidFill>
              <a:srgbClr val="FF66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Times New Roman" charset="0"/>
              <a:ea typeface="ＭＳ Ｐゴシック" charset="0"/>
            </a:endParaRPr>
          </a:p>
        </p:txBody>
      </p:sp>
      <p:pic>
        <p:nvPicPr>
          <p:cNvPr id="9" name="Picture 16" descr="C:\Users\Adrew\Documents\My Documents\Andrew\Archeology\English Quarry\Presentation\location ma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2772" y="358595"/>
            <a:ext cx="3372528" cy="431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7"/>
          <p:cNvSpPr txBox="1">
            <a:spLocks noChangeArrowheads="1"/>
          </p:cNvSpPr>
          <p:nvPr/>
        </p:nvSpPr>
        <p:spPr bwMode="auto">
          <a:xfrm>
            <a:off x="1744264" y="50801"/>
            <a:ext cx="19812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cs typeface="Times New Roman" charset="0"/>
              </a:defRPr>
            </a:lvl1pPr>
            <a:lvl2pPr>
              <a:defRPr sz="2800">
                <a:solidFill>
                  <a:schemeClr val="tx1"/>
                </a:solidFill>
                <a:latin typeface="Times New Roman" charset="0"/>
                <a:ea typeface="Times New Roman" charset="0"/>
                <a:cs typeface="Times New Roman" charset="0"/>
              </a:defRPr>
            </a:lvl2pPr>
            <a:lvl3pPr>
              <a:defRPr sz="2400">
                <a:solidFill>
                  <a:schemeClr val="tx1"/>
                </a:solidFill>
                <a:latin typeface="Times New Roman" charset="0"/>
                <a:ea typeface="Times New Roman" charset="0"/>
                <a:cs typeface="Times New Roman" charset="0"/>
              </a:defRPr>
            </a:lvl3pPr>
            <a:lvl4pPr>
              <a:defRPr sz="2000">
                <a:solidFill>
                  <a:schemeClr val="tx1"/>
                </a:solidFill>
                <a:latin typeface="Times New Roman" charset="0"/>
                <a:ea typeface="Times New Roman" charset="0"/>
                <a:cs typeface="Times New Roman" charset="0"/>
              </a:defRPr>
            </a:lvl4pPr>
            <a:lvl5pPr>
              <a:defRPr sz="2000">
                <a:solidFill>
                  <a:schemeClr val="tx1"/>
                </a:solidFill>
                <a:latin typeface="Times New Roman" charset="0"/>
                <a:ea typeface="Times New Roman" charset="0"/>
                <a:cs typeface="Times New Roman" charset="0"/>
              </a:defRPr>
            </a:lvl5pPr>
            <a:lvl6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6pPr>
            <a:lvl7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7pPr>
            <a:lvl8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8pPr>
            <a:lvl9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9pPr>
          </a:lstStyle>
          <a:p>
            <a:pPr eaLnBrk="1" hangingPunct="1">
              <a:spcBef>
                <a:spcPct val="50000"/>
              </a:spcBef>
              <a:defRPr/>
            </a:pPr>
            <a:r>
              <a:rPr lang="en-GB" sz="4000" b="1" smtClean="0">
                <a:latin typeface="+mj-lt"/>
              </a:rPr>
              <a:t>Location</a:t>
            </a:r>
            <a:endParaRPr lang="en-GB" sz="2400" b="1" smtClean="0">
              <a:latin typeface="+mj-lt"/>
            </a:endParaRPr>
          </a:p>
        </p:txBody>
      </p:sp>
    </p:spTree>
    <p:extLst>
      <p:ext uri="{BB962C8B-B14F-4D97-AF65-F5344CB8AC3E}">
        <p14:creationId xmlns:p14="http://schemas.microsoft.com/office/powerpoint/2010/main" val="15677826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028" descr="C:\Users\Adrew\Documents\My Documents\Andrew\Archeology\English Quarry\PublicationPictures\DSC008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521" y="620712"/>
            <a:ext cx="5206667" cy="390316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387" name="Picture 1029" descr="C:\Users\Adrew\Documents\My Documents\Andrew\Archeology\English Quarry\DSC008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962025"/>
            <a:ext cx="3671888" cy="48974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01" name="Text Box 1030"/>
          <p:cNvSpPr txBox="1">
            <a:spLocks noChangeArrowheads="1"/>
          </p:cNvSpPr>
          <p:nvPr/>
        </p:nvSpPr>
        <p:spPr bwMode="auto">
          <a:xfrm>
            <a:off x="2057401" y="4868863"/>
            <a:ext cx="3102388"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Times New Roman" charset="0"/>
                <a:ea typeface="ＭＳ Ｐゴシック" charset="0"/>
                <a:cs typeface="Times New Roman" charset="0"/>
              </a:defRPr>
            </a:lvl1pPr>
            <a:lvl2pPr>
              <a:defRPr sz="2800">
                <a:solidFill>
                  <a:schemeClr val="tx1"/>
                </a:solidFill>
                <a:latin typeface="Times New Roman" charset="0"/>
                <a:ea typeface="Times New Roman" charset="0"/>
                <a:cs typeface="Times New Roman" charset="0"/>
              </a:defRPr>
            </a:lvl2pPr>
            <a:lvl3pPr>
              <a:defRPr sz="2400">
                <a:solidFill>
                  <a:schemeClr val="tx1"/>
                </a:solidFill>
                <a:latin typeface="Times New Roman" charset="0"/>
                <a:ea typeface="Times New Roman" charset="0"/>
                <a:cs typeface="Times New Roman" charset="0"/>
              </a:defRPr>
            </a:lvl3pPr>
            <a:lvl4pPr>
              <a:defRPr sz="2000">
                <a:solidFill>
                  <a:schemeClr val="tx1"/>
                </a:solidFill>
                <a:latin typeface="Times New Roman" charset="0"/>
                <a:ea typeface="Times New Roman" charset="0"/>
                <a:cs typeface="Times New Roman" charset="0"/>
              </a:defRPr>
            </a:lvl4pPr>
            <a:lvl5pPr>
              <a:defRPr sz="2000">
                <a:solidFill>
                  <a:schemeClr val="tx1"/>
                </a:solidFill>
                <a:latin typeface="Times New Roman" charset="0"/>
                <a:ea typeface="Times New Roman" charset="0"/>
                <a:cs typeface="Times New Roman" charset="0"/>
              </a:defRPr>
            </a:lvl5pPr>
            <a:lvl6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6pPr>
            <a:lvl7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7pPr>
            <a:lvl8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8pPr>
            <a:lvl9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9pPr>
          </a:lstStyle>
          <a:p>
            <a:pPr eaLnBrk="1" hangingPunct="1">
              <a:defRPr/>
            </a:pPr>
            <a:r>
              <a:rPr lang="en-GB" sz="2400">
                <a:latin typeface="+mn-lt"/>
              </a:rPr>
              <a:t>View from Gordon Way</a:t>
            </a:r>
          </a:p>
        </p:txBody>
      </p:sp>
      <p:sp>
        <p:nvSpPr>
          <p:cNvPr id="4102" name="Text Box 1031"/>
          <p:cNvSpPr txBox="1">
            <a:spLocks noChangeArrowheads="1"/>
          </p:cNvSpPr>
          <p:nvPr/>
        </p:nvSpPr>
        <p:spPr bwMode="auto">
          <a:xfrm>
            <a:off x="7162800" y="5859463"/>
            <a:ext cx="231332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Times New Roman" charset="0"/>
                <a:ea typeface="ＭＳ Ｐゴシック" charset="0"/>
                <a:cs typeface="Times New Roman" charset="0"/>
              </a:defRPr>
            </a:lvl1pPr>
            <a:lvl2pPr>
              <a:defRPr sz="2800">
                <a:solidFill>
                  <a:schemeClr val="tx1"/>
                </a:solidFill>
                <a:latin typeface="Times New Roman" charset="0"/>
                <a:ea typeface="Times New Roman" charset="0"/>
                <a:cs typeface="Times New Roman" charset="0"/>
              </a:defRPr>
            </a:lvl2pPr>
            <a:lvl3pPr>
              <a:defRPr sz="2400">
                <a:solidFill>
                  <a:schemeClr val="tx1"/>
                </a:solidFill>
                <a:latin typeface="Times New Roman" charset="0"/>
                <a:ea typeface="Times New Roman" charset="0"/>
                <a:cs typeface="Times New Roman" charset="0"/>
              </a:defRPr>
            </a:lvl3pPr>
            <a:lvl4pPr>
              <a:defRPr sz="2000">
                <a:solidFill>
                  <a:schemeClr val="tx1"/>
                </a:solidFill>
                <a:latin typeface="Times New Roman" charset="0"/>
                <a:ea typeface="Times New Roman" charset="0"/>
                <a:cs typeface="Times New Roman" charset="0"/>
              </a:defRPr>
            </a:lvl4pPr>
            <a:lvl5pPr>
              <a:defRPr sz="2000">
                <a:solidFill>
                  <a:schemeClr val="tx1"/>
                </a:solidFill>
                <a:latin typeface="Times New Roman" charset="0"/>
                <a:ea typeface="Times New Roman" charset="0"/>
                <a:cs typeface="Times New Roman" charset="0"/>
              </a:defRPr>
            </a:lvl5pPr>
            <a:lvl6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6pPr>
            <a:lvl7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7pPr>
            <a:lvl8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8pPr>
            <a:lvl9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9pPr>
          </a:lstStyle>
          <a:p>
            <a:pPr eaLnBrk="1" hangingPunct="1">
              <a:defRPr/>
            </a:pPr>
            <a:r>
              <a:rPr lang="en-GB" sz="2400">
                <a:latin typeface="+mn-lt"/>
              </a:rPr>
              <a:t>Inside the quarry</a:t>
            </a:r>
          </a:p>
        </p:txBody>
      </p:sp>
    </p:spTree>
    <p:extLst>
      <p:ext uri="{BB962C8B-B14F-4D97-AF65-F5344CB8AC3E}">
        <p14:creationId xmlns:p14="http://schemas.microsoft.com/office/powerpoint/2010/main" val="20530748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5"/>
          <p:cNvSpPr txBox="1">
            <a:spLocks noChangeArrowheads="1"/>
          </p:cNvSpPr>
          <p:nvPr/>
        </p:nvSpPr>
        <p:spPr bwMode="auto">
          <a:xfrm>
            <a:off x="2209800" y="4010527"/>
            <a:ext cx="74676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cs typeface="Times New Roman" charset="0"/>
              </a:defRPr>
            </a:lvl1pPr>
            <a:lvl2pPr>
              <a:defRPr sz="2800">
                <a:solidFill>
                  <a:schemeClr val="tx1"/>
                </a:solidFill>
                <a:latin typeface="Times New Roman" charset="0"/>
                <a:ea typeface="Times New Roman" charset="0"/>
                <a:cs typeface="Times New Roman" charset="0"/>
              </a:defRPr>
            </a:lvl2pPr>
            <a:lvl3pPr>
              <a:defRPr sz="2400">
                <a:solidFill>
                  <a:schemeClr val="tx1"/>
                </a:solidFill>
                <a:latin typeface="Times New Roman" charset="0"/>
                <a:ea typeface="Times New Roman" charset="0"/>
                <a:cs typeface="Times New Roman" charset="0"/>
              </a:defRPr>
            </a:lvl3pPr>
            <a:lvl4pPr>
              <a:defRPr sz="2000">
                <a:solidFill>
                  <a:schemeClr val="tx1"/>
                </a:solidFill>
                <a:latin typeface="Times New Roman" charset="0"/>
                <a:ea typeface="Times New Roman" charset="0"/>
                <a:cs typeface="Times New Roman" charset="0"/>
              </a:defRPr>
            </a:lvl4pPr>
            <a:lvl5pPr>
              <a:defRPr sz="2000">
                <a:solidFill>
                  <a:schemeClr val="tx1"/>
                </a:solidFill>
                <a:latin typeface="Times New Roman" charset="0"/>
                <a:ea typeface="Times New Roman" charset="0"/>
                <a:cs typeface="Times New Roman" charset="0"/>
              </a:defRPr>
            </a:lvl5pPr>
            <a:lvl6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6pPr>
            <a:lvl7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7pPr>
            <a:lvl8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8pPr>
            <a:lvl9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9pPr>
          </a:lstStyle>
          <a:p>
            <a:pPr eaLnBrk="1" hangingPunct="1">
              <a:spcBef>
                <a:spcPct val="50000"/>
              </a:spcBef>
              <a:defRPr/>
            </a:pPr>
            <a:r>
              <a:rPr lang="en-GB" sz="2400">
                <a:latin typeface="Tahoma" charset="0"/>
              </a:rPr>
              <a:t>	</a:t>
            </a:r>
          </a:p>
        </p:txBody>
      </p:sp>
      <p:sp>
        <p:nvSpPr>
          <p:cNvPr id="2" name="TextBox 1"/>
          <p:cNvSpPr txBox="1"/>
          <p:nvPr/>
        </p:nvSpPr>
        <p:spPr>
          <a:xfrm>
            <a:off x="2209800" y="1702203"/>
            <a:ext cx="7772400" cy="2308324"/>
          </a:xfrm>
          <a:prstGeom prst="rect">
            <a:avLst/>
          </a:prstGeom>
          <a:noFill/>
        </p:spPr>
        <p:txBody>
          <a:bodyPr wrap="square" rtlCol="0">
            <a:spAutoFit/>
          </a:bodyPr>
          <a:lstStyle/>
          <a:p>
            <a:r>
              <a:rPr lang="en-GB" sz="2400" smtClean="0"/>
              <a:t>McConnachie (1890): </a:t>
            </a:r>
            <a:r>
              <a:rPr lang="en-GB" altLang="en-US" sz="2400" i="1" smtClean="0"/>
              <a:t>“</a:t>
            </a:r>
            <a:r>
              <a:rPr lang="en-GB" altLang="ja-JP" sz="2400" i="1" smtClean="0"/>
              <a:t>upwards </a:t>
            </a:r>
            <a:r>
              <a:rPr lang="en-GB" altLang="ja-JP" sz="2400" i="1"/>
              <a:t>of seventy years since the quarry ceased to be worked</a:t>
            </a:r>
            <a:r>
              <a:rPr lang="en-GB" altLang="ja-JP" sz="2400" i="1" smtClean="0"/>
              <a:t>.</a:t>
            </a:r>
            <a:r>
              <a:rPr lang="en-GB" altLang="en-US" sz="2400" i="1" smtClean="0"/>
              <a:t>”</a:t>
            </a:r>
          </a:p>
          <a:p>
            <a:endParaRPr lang="en-GB" sz="2400" i="1"/>
          </a:p>
          <a:p>
            <a:pPr marL="285750" indent="-285750">
              <a:buFont typeface="Arial" panose="020B0604020202020204" pitchFamily="34" charset="0"/>
              <a:buChar char="•"/>
            </a:pPr>
            <a:r>
              <a:rPr lang="en-GB" sz="2400" smtClean="0"/>
              <a:t>Sheerness Naval Dockyard: 1813-1823</a:t>
            </a:r>
          </a:p>
          <a:p>
            <a:pPr marL="285750" indent="-285750">
              <a:buFont typeface="Arial" panose="020B0604020202020204" pitchFamily="34" charset="0"/>
              <a:buChar char="•"/>
            </a:pPr>
            <a:endParaRPr lang="en-GB" sz="2400"/>
          </a:p>
          <a:p>
            <a:pPr marL="285750" indent="-285750">
              <a:buFont typeface="Arial" panose="020B0604020202020204" pitchFamily="34" charset="0"/>
              <a:buChar char="•"/>
            </a:pPr>
            <a:r>
              <a:rPr lang="en-GB" sz="2400" smtClean="0"/>
              <a:t>Inverurie Canal: 1805-1854</a:t>
            </a:r>
            <a:endParaRPr lang="en-GB" sz="2400"/>
          </a:p>
        </p:txBody>
      </p:sp>
      <p:sp>
        <p:nvSpPr>
          <p:cNvPr id="4" name="Title 3"/>
          <p:cNvSpPr>
            <a:spLocks noGrp="1"/>
          </p:cNvSpPr>
          <p:nvPr>
            <p:ph type="title"/>
          </p:nvPr>
        </p:nvSpPr>
        <p:spPr/>
        <p:txBody>
          <a:bodyPr>
            <a:normAutofit/>
          </a:bodyPr>
          <a:lstStyle/>
          <a:p>
            <a:pPr algn="ctr"/>
            <a:r>
              <a:rPr lang="en-GB" sz="4000" b="1" smtClean="0"/>
              <a:t>History</a:t>
            </a:r>
            <a:endParaRPr lang="en-GB" sz="4000" b="1"/>
          </a:p>
        </p:txBody>
      </p:sp>
    </p:spTree>
    <p:extLst>
      <p:ext uri="{BB962C8B-B14F-4D97-AF65-F5344CB8AC3E}">
        <p14:creationId xmlns:p14="http://schemas.microsoft.com/office/powerpoint/2010/main" val="3055290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4" descr="C:\Users\Adrew\Documents\My Documents\Andrew\Archeology\English Quarry\SheernessDocks4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9126" y="1034715"/>
            <a:ext cx="7217695" cy="454407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78195" y="0"/>
            <a:ext cx="10363200" cy="1143000"/>
          </a:xfrm>
        </p:spPr>
        <p:txBody>
          <a:bodyPr>
            <a:normAutofit/>
          </a:bodyPr>
          <a:lstStyle/>
          <a:p>
            <a:r>
              <a:rPr lang="en-GB" b="1"/>
              <a:t>Sheerness docks under construction  </a:t>
            </a:r>
            <a:r>
              <a:rPr lang="en-GB" b="1" smtClean="0"/>
              <a:t>c.1810</a:t>
            </a:r>
            <a:endParaRPr lang="en-GB" b="1"/>
          </a:p>
        </p:txBody>
      </p:sp>
    </p:spTree>
    <p:extLst>
      <p:ext uri="{BB962C8B-B14F-4D97-AF65-F5344CB8AC3E}">
        <p14:creationId xmlns:p14="http://schemas.microsoft.com/office/powerpoint/2010/main" val="34971650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5140" y="147574"/>
            <a:ext cx="4273634" cy="320522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5289" y="147574"/>
            <a:ext cx="4176887" cy="321061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5140" y="3601156"/>
            <a:ext cx="2442633" cy="3138311"/>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5289" y="3601156"/>
            <a:ext cx="4176887" cy="3132666"/>
          </a:xfrm>
          <a:prstGeom prst="rect">
            <a:avLst/>
          </a:prstGeom>
        </p:spPr>
      </p:pic>
      <p:sp>
        <p:nvSpPr>
          <p:cNvPr id="6" name="TextBox 5"/>
          <p:cNvSpPr txBox="1"/>
          <p:nvPr/>
        </p:nvSpPr>
        <p:spPr>
          <a:xfrm>
            <a:off x="4297773" y="3725333"/>
            <a:ext cx="2317516" cy="2308324"/>
          </a:xfrm>
          <a:prstGeom prst="rect">
            <a:avLst/>
          </a:prstGeom>
          <a:noFill/>
        </p:spPr>
        <p:txBody>
          <a:bodyPr wrap="square" rtlCol="0">
            <a:spAutoFit/>
          </a:bodyPr>
          <a:lstStyle/>
          <a:p>
            <a:pPr algn="ctr"/>
            <a:r>
              <a:rPr lang="en-GB" sz="2400" dirty="0" smtClean="0"/>
              <a:t>Aberdeen United Trades Council</a:t>
            </a:r>
          </a:p>
          <a:p>
            <a:pPr algn="ctr"/>
            <a:r>
              <a:rPr lang="en-GB" sz="2400" dirty="0" smtClean="0"/>
              <a:t>23 Sept 1889</a:t>
            </a:r>
          </a:p>
          <a:p>
            <a:pPr algn="ctr"/>
            <a:endParaRPr lang="en-GB" sz="2400" dirty="0" smtClean="0"/>
          </a:p>
          <a:p>
            <a:pPr algn="ctr"/>
            <a:r>
              <a:rPr lang="en-GB" sz="2400" dirty="0" smtClean="0"/>
              <a:t>Demonstration on </a:t>
            </a:r>
            <a:r>
              <a:rPr lang="en-GB" sz="2400" dirty="0" err="1" smtClean="0"/>
              <a:t>Bennachie</a:t>
            </a:r>
            <a:endParaRPr lang="en-GB" sz="2400" dirty="0"/>
          </a:p>
        </p:txBody>
      </p:sp>
    </p:spTree>
    <p:extLst>
      <p:ext uri="{BB962C8B-B14F-4D97-AF65-F5344CB8AC3E}">
        <p14:creationId xmlns:p14="http://schemas.microsoft.com/office/powerpoint/2010/main" val="16230199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4" descr="C:\Users\Adrew\Documents\My Documents\Andrew\Archeology\English Quarry\Photos\DSC017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976" y="1341439"/>
            <a:ext cx="4751387" cy="35621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460" name="Picture 5" descr="C:\Users\Adrew\Documents\My Documents\Andrew\Archeology\English Quarry\Photos\Granite pho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901" y="1341439"/>
            <a:ext cx="4750147" cy="35621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74" name="Text Box 6"/>
          <p:cNvSpPr txBox="1">
            <a:spLocks noChangeArrowheads="1"/>
          </p:cNvSpPr>
          <p:nvPr/>
        </p:nvSpPr>
        <p:spPr bwMode="auto">
          <a:xfrm>
            <a:off x="2643188" y="5332413"/>
            <a:ext cx="7394525" cy="4924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Times New Roman" charset="0"/>
                <a:ea typeface="ＭＳ Ｐゴシック" charset="0"/>
                <a:cs typeface="Times New Roman" charset="0"/>
              </a:defRPr>
            </a:lvl1pPr>
            <a:lvl2pPr>
              <a:defRPr sz="2800">
                <a:solidFill>
                  <a:schemeClr val="tx1"/>
                </a:solidFill>
                <a:latin typeface="Times New Roman" charset="0"/>
                <a:ea typeface="Times New Roman" charset="0"/>
                <a:cs typeface="Times New Roman" charset="0"/>
              </a:defRPr>
            </a:lvl2pPr>
            <a:lvl3pPr>
              <a:defRPr sz="2400">
                <a:solidFill>
                  <a:schemeClr val="tx1"/>
                </a:solidFill>
                <a:latin typeface="Times New Roman" charset="0"/>
                <a:ea typeface="Times New Roman" charset="0"/>
                <a:cs typeface="Times New Roman" charset="0"/>
              </a:defRPr>
            </a:lvl3pPr>
            <a:lvl4pPr>
              <a:defRPr sz="2000">
                <a:solidFill>
                  <a:schemeClr val="tx1"/>
                </a:solidFill>
                <a:latin typeface="Times New Roman" charset="0"/>
                <a:ea typeface="Times New Roman" charset="0"/>
                <a:cs typeface="Times New Roman" charset="0"/>
              </a:defRPr>
            </a:lvl4pPr>
            <a:lvl5pPr>
              <a:defRPr sz="2000">
                <a:solidFill>
                  <a:schemeClr val="tx1"/>
                </a:solidFill>
                <a:latin typeface="Times New Roman" charset="0"/>
                <a:ea typeface="Times New Roman" charset="0"/>
                <a:cs typeface="Times New Roman" charset="0"/>
              </a:defRPr>
            </a:lvl5pPr>
            <a:lvl6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6pPr>
            <a:lvl7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7pPr>
            <a:lvl8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8pPr>
            <a:lvl9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9pPr>
          </a:lstStyle>
          <a:p>
            <a:pPr eaLnBrk="1" hangingPunct="1">
              <a:spcBef>
                <a:spcPct val="20000"/>
              </a:spcBef>
              <a:defRPr/>
            </a:pPr>
            <a:r>
              <a:rPr lang="en-GB" sz="2600">
                <a:latin typeface="+mn-lt"/>
              </a:rPr>
              <a:t>The Bennachie granite is a porphoritic biotite granite.</a:t>
            </a:r>
          </a:p>
        </p:txBody>
      </p:sp>
      <p:sp>
        <p:nvSpPr>
          <p:cNvPr id="2" name="Title 1"/>
          <p:cNvSpPr>
            <a:spLocks noGrp="1"/>
          </p:cNvSpPr>
          <p:nvPr>
            <p:ph type="title"/>
          </p:nvPr>
        </p:nvSpPr>
        <p:spPr>
          <a:xfrm>
            <a:off x="838200" y="365126"/>
            <a:ext cx="10515600" cy="804456"/>
          </a:xfrm>
        </p:spPr>
        <p:txBody>
          <a:bodyPr/>
          <a:lstStyle/>
          <a:p>
            <a:pPr algn="ctr"/>
            <a:r>
              <a:rPr lang="en-GB" b="1" smtClean="0"/>
              <a:t>Petrology</a:t>
            </a:r>
            <a:endParaRPr lang="en-GB" b="1"/>
          </a:p>
        </p:txBody>
      </p:sp>
    </p:spTree>
    <p:extLst>
      <p:ext uri="{BB962C8B-B14F-4D97-AF65-F5344CB8AC3E}">
        <p14:creationId xmlns:p14="http://schemas.microsoft.com/office/powerpoint/2010/main" val="10341562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C:\Users\Adrew\Documents\My Documents\Andrew\Archeology\English Quarry\DSC008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2710" y="886441"/>
            <a:ext cx="4041273" cy="538719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484" name="Picture 8" descr="C:\Users\Adrew\Documents\My Documents\Andrew\Archeology\English Quarry\Stitched_002.JPG"/>
          <p:cNvPicPr>
            <a:picLocks noChangeAspect="1" noChangeArrowheads="1"/>
          </p:cNvPicPr>
          <p:nvPr/>
        </p:nvPicPr>
        <p:blipFill>
          <a:blip r:embed="rId3">
            <a:lum bright="8000" contrast="8000"/>
            <a:extLst>
              <a:ext uri="{28A0092B-C50C-407E-A947-70E740481C1C}">
                <a14:useLocalDpi xmlns:a14="http://schemas.microsoft.com/office/drawing/2010/main" val="0"/>
              </a:ext>
            </a:extLst>
          </a:blip>
          <a:srcRect b="3386"/>
          <a:stretch>
            <a:fillRect/>
          </a:stretch>
        </p:blipFill>
        <p:spPr bwMode="auto">
          <a:xfrm>
            <a:off x="6075621" y="1084522"/>
            <a:ext cx="5574632" cy="499103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27147"/>
            <a:ext cx="10474842" cy="719396"/>
          </a:xfrm>
        </p:spPr>
        <p:txBody>
          <a:bodyPr/>
          <a:lstStyle/>
          <a:p>
            <a:pPr algn="ctr"/>
            <a:r>
              <a:rPr lang="en-GB" sz="4000" b="1"/>
              <a:t>Views inside the </a:t>
            </a:r>
            <a:r>
              <a:rPr lang="en-GB" sz="4000" b="1" smtClean="0"/>
              <a:t>quarry</a:t>
            </a:r>
            <a:endParaRPr lang="en-GB" b="1"/>
          </a:p>
        </p:txBody>
      </p:sp>
    </p:spTree>
    <p:extLst>
      <p:ext uri="{BB962C8B-B14F-4D97-AF65-F5344CB8AC3E}">
        <p14:creationId xmlns:p14="http://schemas.microsoft.com/office/powerpoint/2010/main" val="23314112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0" descr="C:\Users\Adrew\Documents\My Documents\Andrew\Archeology\English Quarry\English Quarry2.jpg"/>
          <p:cNvPicPr>
            <a:picLocks noChangeAspect="1" noChangeArrowheads="1"/>
          </p:cNvPicPr>
          <p:nvPr/>
        </p:nvPicPr>
        <p:blipFill>
          <a:blip r:embed="rId2">
            <a:extLst>
              <a:ext uri="{28A0092B-C50C-407E-A947-70E740481C1C}">
                <a14:useLocalDpi xmlns:a14="http://schemas.microsoft.com/office/drawing/2010/main" val="0"/>
              </a:ext>
            </a:extLst>
          </a:blip>
          <a:srcRect t="5249" b="19423"/>
          <a:stretch>
            <a:fillRect/>
          </a:stretch>
        </p:blipFill>
        <p:spPr bwMode="auto">
          <a:xfrm>
            <a:off x="943685" y="59016"/>
            <a:ext cx="10387263" cy="5870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13"/>
          <p:cNvSpPr txBox="1">
            <a:spLocks noChangeArrowheads="1"/>
          </p:cNvSpPr>
          <p:nvPr/>
        </p:nvSpPr>
        <p:spPr bwMode="auto">
          <a:xfrm>
            <a:off x="3107785" y="5468103"/>
            <a:ext cx="16002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cs typeface="Times New Roman" charset="0"/>
              </a:defRPr>
            </a:lvl1pPr>
            <a:lvl2pPr>
              <a:defRPr sz="2800">
                <a:solidFill>
                  <a:schemeClr val="tx1"/>
                </a:solidFill>
                <a:latin typeface="Times New Roman" charset="0"/>
                <a:ea typeface="Times New Roman" charset="0"/>
                <a:cs typeface="Times New Roman" charset="0"/>
              </a:defRPr>
            </a:lvl2pPr>
            <a:lvl3pPr>
              <a:defRPr sz="2400">
                <a:solidFill>
                  <a:schemeClr val="tx1"/>
                </a:solidFill>
                <a:latin typeface="Times New Roman" charset="0"/>
                <a:ea typeface="Times New Roman" charset="0"/>
                <a:cs typeface="Times New Roman" charset="0"/>
              </a:defRPr>
            </a:lvl3pPr>
            <a:lvl4pPr>
              <a:defRPr sz="2000">
                <a:solidFill>
                  <a:schemeClr val="tx1"/>
                </a:solidFill>
                <a:latin typeface="Times New Roman" charset="0"/>
                <a:ea typeface="Times New Roman" charset="0"/>
                <a:cs typeface="Times New Roman" charset="0"/>
              </a:defRPr>
            </a:lvl4pPr>
            <a:lvl5pPr>
              <a:defRPr sz="2000">
                <a:solidFill>
                  <a:schemeClr val="tx1"/>
                </a:solidFill>
                <a:latin typeface="Times New Roman" charset="0"/>
                <a:ea typeface="Times New Roman" charset="0"/>
                <a:cs typeface="Times New Roman" charset="0"/>
              </a:defRPr>
            </a:lvl5pPr>
            <a:lvl6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6pPr>
            <a:lvl7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7pPr>
            <a:lvl8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8pPr>
            <a:lvl9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9pPr>
          </a:lstStyle>
          <a:p>
            <a:pPr eaLnBrk="1" hangingPunct="1">
              <a:spcBef>
                <a:spcPct val="50000"/>
              </a:spcBef>
              <a:defRPr/>
            </a:pPr>
            <a:r>
              <a:rPr lang="en-GB" sz="2400">
                <a:latin typeface="+mn-lt"/>
              </a:rPr>
              <a:t>Plan</a:t>
            </a:r>
          </a:p>
        </p:txBody>
      </p:sp>
      <p:sp>
        <p:nvSpPr>
          <p:cNvPr id="9221" name="Text Box 14"/>
          <p:cNvSpPr txBox="1">
            <a:spLocks noChangeArrowheads="1"/>
          </p:cNvSpPr>
          <p:nvPr/>
        </p:nvSpPr>
        <p:spPr bwMode="auto">
          <a:xfrm>
            <a:off x="7369342" y="5468104"/>
            <a:ext cx="16002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cs typeface="Times New Roman" charset="0"/>
              </a:defRPr>
            </a:lvl1pPr>
            <a:lvl2pPr>
              <a:defRPr sz="2800">
                <a:solidFill>
                  <a:schemeClr val="tx1"/>
                </a:solidFill>
                <a:latin typeface="Times New Roman" charset="0"/>
                <a:ea typeface="Times New Roman" charset="0"/>
                <a:cs typeface="Times New Roman" charset="0"/>
              </a:defRPr>
            </a:lvl2pPr>
            <a:lvl3pPr>
              <a:defRPr sz="2400">
                <a:solidFill>
                  <a:schemeClr val="tx1"/>
                </a:solidFill>
                <a:latin typeface="Times New Roman" charset="0"/>
                <a:ea typeface="Times New Roman" charset="0"/>
                <a:cs typeface="Times New Roman" charset="0"/>
              </a:defRPr>
            </a:lvl3pPr>
            <a:lvl4pPr>
              <a:defRPr sz="2000">
                <a:solidFill>
                  <a:schemeClr val="tx1"/>
                </a:solidFill>
                <a:latin typeface="Times New Roman" charset="0"/>
                <a:ea typeface="Times New Roman" charset="0"/>
                <a:cs typeface="Times New Roman" charset="0"/>
              </a:defRPr>
            </a:lvl4pPr>
            <a:lvl5pPr>
              <a:defRPr sz="2000">
                <a:solidFill>
                  <a:schemeClr val="tx1"/>
                </a:solidFill>
                <a:latin typeface="Times New Roman" charset="0"/>
                <a:ea typeface="Times New Roman" charset="0"/>
                <a:cs typeface="Times New Roman" charset="0"/>
              </a:defRPr>
            </a:lvl5pPr>
            <a:lvl6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6pPr>
            <a:lvl7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7pPr>
            <a:lvl8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8pPr>
            <a:lvl9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9pPr>
          </a:lstStyle>
          <a:p>
            <a:pPr eaLnBrk="1" hangingPunct="1">
              <a:spcBef>
                <a:spcPct val="50000"/>
              </a:spcBef>
              <a:defRPr/>
            </a:pPr>
            <a:r>
              <a:rPr lang="en-GB" sz="2400">
                <a:latin typeface="+mn-lt"/>
              </a:rPr>
              <a:t>Section</a:t>
            </a:r>
          </a:p>
        </p:txBody>
      </p:sp>
    </p:spTree>
    <p:extLst>
      <p:ext uri="{BB962C8B-B14F-4D97-AF65-F5344CB8AC3E}">
        <p14:creationId xmlns:p14="http://schemas.microsoft.com/office/powerpoint/2010/main" val="4207991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2613837" y="1507767"/>
            <a:ext cx="6573253" cy="3781091"/>
          </a:xfrm>
        </p:spPr>
        <p:txBody>
          <a:bodyPr/>
          <a:lstStyle/>
          <a:p>
            <a:pPr eaLnBrk="1" hangingPunct="1">
              <a:buFontTx/>
              <a:buNone/>
              <a:defRPr/>
            </a:pPr>
            <a:r>
              <a:rPr lang="en-GB">
                <a:ea typeface="ＭＳ Ｐゴシック" charset="0"/>
              </a:rPr>
              <a:t>	  Material extracted	</a:t>
            </a:r>
            <a:r>
              <a:rPr lang="en-GB" smtClean="0">
                <a:ea typeface="ＭＳ Ｐゴシック" charset="0"/>
              </a:rPr>
              <a:t>4000 </a:t>
            </a:r>
            <a:r>
              <a:rPr lang="en-GB">
                <a:ea typeface="ＭＳ Ｐゴシック" charset="0"/>
              </a:rPr>
              <a:t>m3</a:t>
            </a:r>
          </a:p>
          <a:p>
            <a:pPr eaLnBrk="1" hangingPunct="1">
              <a:buFontTx/>
              <a:buNone/>
              <a:defRPr/>
            </a:pPr>
            <a:r>
              <a:rPr lang="en-GB">
                <a:ea typeface="ＭＳ Ｐゴシック" charset="0"/>
              </a:rPr>
              <a:t>	  Spoil </a:t>
            </a:r>
            <a:r>
              <a:rPr lang="en-GB" smtClean="0">
                <a:ea typeface="ＭＳ Ｐゴシック" charset="0"/>
              </a:rPr>
              <a:t>heaps</a:t>
            </a:r>
            <a:r>
              <a:rPr lang="en-GB">
                <a:ea typeface="ＭＳ Ｐゴシック" charset="0"/>
              </a:rPr>
              <a:t>		</a:t>
            </a:r>
            <a:r>
              <a:rPr lang="en-GB" smtClean="0">
                <a:ea typeface="ＭＳ Ｐゴシック" charset="0"/>
              </a:rPr>
              <a:t>1300 </a:t>
            </a:r>
            <a:r>
              <a:rPr lang="en-GB">
                <a:ea typeface="ＭＳ Ｐゴシック" charset="0"/>
              </a:rPr>
              <a:t>m3</a:t>
            </a:r>
          </a:p>
          <a:p>
            <a:pPr eaLnBrk="1" hangingPunct="1">
              <a:buFontTx/>
              <a:buNone/>
              <a:defRPr/>
            </a:pPr>
            <a:r>
              <a:rPr lang="en-GB">
                <a:ea typeface="ＭＳ Ｐゴシック" charset="0"/>
              </a:rPr>
              <a:t>	  Granite </a:t>
            </a:r>
            <a:r>
              <a:rPr lang="en-GB" smtClean="0">
                <a:ea typeface="ＭＳ Ｐゴシック" charset="0"/>
              </a:rPr>
              <a:t>exported</a:t>
            </a:r>
            <a:r>
              <a:rPr lang="en-GB">
                <a:ea typeface="ＭＳ Ｐゴシック" charset="0"/>
              </a:rPr>
              <a:t>	</a:t>
            </a:r>
            <a:r>
              <a:rPr lang="en-GB" smtClean="0">
                <a:ea typeface="ＭＳ Ｐゴシック" charset="0"/>
              </a:rPr>
              <a:t>2700 </a:t>
            </a:r>
            <a:r>
              <a:rPr lang="en-GB">
                <a:ea typeface="ＭＳ Ｐゴシック" charset="0"/>
              </a:rPr>
              <a:t>m3</a:t>
            </a:r>
          </a:p>
          <a:p>
            <a:pPr eaLnBrk="1" hangingPunct="1">
              <a:buFontTx/>
              <a:buNone/>
              <a:defRPr/>
            </a:pPr>
            <a:r>
              <a:rPr lang="en-GB">
                <a:ea typeface="ＭＳ Ｐゴシック" charset="0"/>
              </a:rPr>
              <a:t>				or	</a:t>
            </a:r>
            <a:r>
              <a:rPr lang="en-GB" smtClean="0">
                <a:ea typeface="ＭＳ Ｐゴシック" charset="0"/>
              </a:rPr>
              <a:t>8500 </a:t>
            </a:r>
            <a:r>
              <a:rPr lang="en-GB">
                <a:ea typeface="ＭＳ Ｐゴシック" charset="0"/>
              </a:rPr>
              <a:t>T</a:t>
            </a:r>
          </a:p>
          <a:p>
            <a:pPr lvl="4" eaLnBrk="1" hangingPunct="1">
              <a:defRPr/>
            </a:pPr>
            <a:endParaRPr lang="en-GB">
              <a:latin typeface="Tahoma" charset="0"/>
            </a:endParaRPr>
          </a:p>
          <a:p>
            <a:pPr lvl="4" eaLnBrk="1" hangingPunct="1">
              <a:defRPr/>
            </a:pPr>
            <a:endParaRPr lang="en-GB">
              <a:latin typeface="Tahoma" charset="0"/>
            </a:endParaRPr>
          </a:p>
        </p:txBody>
      </p:sp>
      <p:sp>
        <p:nvSpPr>
          <p:cNvPr id="2" name="Title 1"/>
          <p:cNvSpPr>
            <a:spLocks noGrp="1"/>
          </p:cNvSpPr>
          <p:nvPr>
            <p:ph type="title"/>
          </p:nvPr>
        </p:nvSpPr>
        <p:spPr>
          <a:xfrm>
            <a:off x="838200" y="365125"/>
            <a:ext cx="10515600" cy="738605"/>
          </a:xfrm>
        </p:spPr>
        <p:txBody>
          <a:bodyPr/>
          <a:lstStyle/>
          <a:p>
            <a:pPr algn="ctr"/>
            <a:r>
              <a:rPr lang="en-GB" b="1" smtClean="0"/>
              <a:t>Results</a:t>
            </a:r>
            <a:endParaRPr lang="en-GB" b="1"/>
          </a:p>
        </p:txBody>
      </p:sp>
    </p:spTree>
    <p:extLst>
      <p:ext uri="{BB962C8B-B14F-4D97-AF65-F5344CB8AC3E}">
        <p14:creationId xmlns:p14="http://schemas.microsoft.com/office/powerpoint/2010/main" val="31073654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2286000" y="381000"/>
            <a:ext cx="2514600" cy="685800"/>
          </a:xfrm>
        </p:spPr>
        <p:txBody>
          <a:bodyPr/>
          <a:lstStyle/>
          <a:p>
            <a:pPr eaLnBrk="1" hangingPunct="1">
              <a:buFontTx/>
              <a:buNone/>
              <a:defRPr/>
            </a:pPr>
            <a:r>
              <a:rPr lang="en-GB">
                <a:ea typeface="ＭＳ Ｐゴシック" charset="0"/>
              </a:rPr>
              <a:t>	</a:t>
            </a:r>
          </a:p>
        </p:txBody>
      </p:sp>
      <p:pic>
        <p:nvPicPr>
          <p:cNvPr id="23555" name="Picture 5" descr="C:\Users\Adrew\Documents\My Documents\Andrew\Archeology\English Quarry\Presentation\export map.jpg"/>
          <p:cNvPicPr>
            <a:picLocks noChangeAspect="1" noChangeArrowheads="1"/>
          </p:cNvPicPr>
          <p:nvPr/>
        </p:nvPicPr>
        <p:blipFill>
          <a:blip r:embed="rId2">
            <a:extLst>
              <a:ext uri="{28A0092B-C50C-407E-A947-70E740481C1C}">
                <a14:useLocalDpi xmlns:a14="http://schemas.microsoft.com/office/drawing/2010/main" val="0"/>
              </a:ext>
            </a:extLst>
          </a:blip>
          <a:srcRect l="19244"/>
          <a:stretch>
            <a:fillRect/>
          </a:stretch>
        </p:blipFill>
        <p:spPr bwMode="auto">
          <a:xfrm>
            <a:off x="1524000" y="260351"/>
            <a:ext cx="3492500" cy="564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69" name="Rectangle 6"/>
          <p:cNvSpPr>
            <a:spLocks noChangeArrowheads="1"/>
          </p:cNvSpPr>
          <p:nvPr/>
        </p:nvSpPr>
        <p:spPr bwMode="auto">
          <a:xfrm>
            <a:off x="5582653" y="1066800"/>
            <a:ext cx="5638800" cy="3124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spcBef>
                <a:spcPct val="20000"/>
              </a:spcBef>
            </a:pPr>
            <a:r>
              <a:rPr lang="en-GB" altLang="en-US" sz="2600">
                <a:latin typeface="+mn-lt"/>
              </a:rPr>
              <a:t>Export to:</a:t>
            </a:r>
          </a:p>
          <a:p>
            <a:pPr eaLnBrk="1" hangingPunct="1">
              <a:spcBef>
                <a:spcPct val="20000"/>
              </a:spcBef>
              <a:buFontTx/>
              <a:buChar char="•"/>
            </a:pPr>
            <a:r>
              <a:rPr lang="en-GB" altLang="en-US" sz="2600">
                <a:latin typeface="+mn-lt"/>
              </a:rPr>
              <a:t>bottom of </a:t>
            </a:r>
            <a:r>
              <a:rPr lang="en-GB" altLang="en-US" sz="2600" smtClean="0">
                <a:latin typeface="+mn-lt"/>
              </a:rPr>
              <a:t>hill	0.5km	sledge</a:t>
            </a:r>
            <a:endParaRPr lang="en-GB" altLang="en-US" sz="2600">
              <a:latin typeface="+mn-lt"/>
            </a:endParaRPr>
          </a:p>
          <a:p>
            <a:pPr eaLnBrk="1" hangingPunct="1">
              <a:spcBef>
                <a:spcPct val="20000"/>
              </a:spcBef>
              <a:buFontTx/>
              <a:buChar char="•"/>
            </a:pPr>
            <a:r>
              <a:rPr lang="en-GB" altLang="en-US" sz="2600" smtClean="0">
                <a:latin typeface="+mn-lt"/>
              </a:rPr>
              <a:t>Inverurie		10km	cart</a:t>
            </a:r>
            <a:endParaRPr lang="en-GB" altLang="en-US" sz="2600">
              <a:latin typeface="+mn-lt"/>
            </a:endParaRPr>
          </a:p>
          <a:p>
            <a:pPr eaLnBrk="1" hangingPunct="1">
              <a:spcBef>
                <a:spcPct val="20000"/>
              </a:spcBef>
              <a:buFontTx/>
              <a:buChar char="•"/>
            </a:pPr>
            <a:r>
              <a:rPr lang="en-GB" altLang="en-US" sz="2600" smtClean="0">
                <a:latin typeface="+mn-lt"/>
              </a:rPr>
              <a:t>Aberdeen		26km	canal</a:t>
            </a:r>
            <a:endParaRPr lang="en-GB" altLang="en-US" sz="2600">
              <a:latin typeface="+mn-lt"/>
            </a:endParaRPr>
          </a:p>
          <a:p>
            <a:pPr eaLnBrk="1" hangingPunct="1">
              <a:spcBef>
                <a:spcPct val="20000"/>
              </a:spcBef>
              <a:buFontTx/>
              <a:buChar char="•"/>
            </a:pPr>
            <a:r>
              <a:rPr lang="en-GB" altLang="en-US" sz="2600" smtClean="0">
                <a:latin typeface="+mn-lt"/>
              </a:rPr>
              <a:t>Sheerness		750km ship</a:t>
            </a:r>
            <a:endParaRPr lang="en-GB" altLang="en-US" sz="2600">
              <a:latin typeface="+mn-lt"/>
            </a:endParaRPr>
          </a:p>
          <a:p>
            <a:pPr eaLnBrk="1" hangingPunct="1">
              <a:spcBef>
                <a:spcPct val="20000"/>
              </a:spcBef>
              <a:buFontTx/>
              <a:buChar char="•"/>
            </a:pPr>
            <a:endParaRPr lang="en-GB" altLang="en-US">
              <a:latin typeface="Tahoma" panose="020B0604030504040204" pitchFamily="34" charset="0"/>
            </a:endParaRPr>
          </a:p>
        </p:txBody>
      </p:sp>
      <p:sp>
        <p:nvSpPr>
          <p:cNvPr id="11270" name="Text Box 7"/>
          <p:cNvSpPr txBox="1">
            <a:spLocks noChangeArrowheads="1"/>
          </p:cNvSpPr>
          <p:nvPr/>
        </p:nvSpPr>
        <p:spPr bwMode="auto">
          <a:xfrm>
            <a:off x="4114800" y="6858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cs typeface="Times New Roman" charset="0"/>
              </a:defRPr>
            </a:lvl1pPr>
            <a:lvl2pPr>
              <a:defRPr sz="2800">
                <a:solidFill>
                  <a:schemeClr val="tx1"/>
                </a:solidFill>
                <a:latin typeface="Times New Roman" charset="0"/>
                <a:ea typeface="Times New Roman" charset="0"/>
                <a:cs typeface="Times New Roman" charset="0"/>
              </a:defRPr>
            </a:lvl2pPr>
            <a:lvl3pPr>
              <a:defRPr sz="2400">
                <a:solidFill>
                  <a:schemeClr val="tx1"/>
                </a:solidFill>
                <a:latin typeface="Times New Roman" charset="0"/>
                <a:ea typeface="Times New Roman" charset="0"/>
                <a:cs typeface="Times New Roman" charset="0"/>
              </a:defRPr>
            </a:lvl3pPr>
            <a:lvl4pPr>
              <a:defRPr sz="2000">
                <a:solidFill>
                  <a:schemeClr val="tx1"/>
                </a:solidFill>
                <a:latin typeface="Times New Roman" charset="0"/>
                <a:ea typeface="Times New Roman" charset="0"/>
                <a:cs typeface="Times New Roman" charset="0"/>
              </a:defRPr>
            </a:lvl4pPr>
            <a:lvl5pPr>
              <a:defRPr sz="2000">
                <a:solidFill>
                  <a:schemeClr val="tx1"/>
                </a:solidFill>
                <a:latin typeface="Times New Roman" charset="0"/>
                <a:ea typeface="Times New Roman" charset="0"/>
                <a:cs typeface="Times New Roman" charset="0"/>
              </a:defRPr>
            </a:lvl5pPr>
            <a:lvl6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6pPr>
            <a:lvl7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7pPr>
            <a:lvl8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8pPr>
            <a:lvl9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9pPr>
          </a:lstStyle>
          <a:p>
            <a:pPr eaLnBrk="1" hangingPunct="1">
              <a:spcBef>
                <a:spcPct val="50000"/>
              </a:spcBef>
              <a:defRPr/>
            </a:pPr>
            <a:endParaRPr lang="en-US" sz="2400"/>
          </a:p>
        </p:txBody>
      </p:sp>
    </p:spTree>
    <p:extLst>
      <p:ext uri="{BB962C8B-B14F-4D97-AF65-F5344CB8AC3E}">
        <p14:creationId xmlns:p14="http://schemas.microsoft.com/office/powerpoint/2010/main" val="12112985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33764" y="557214"/>
            <a:ext cx="5303837" cy="3447098"/>
          </a:xfrm>
          <a:prstGeom prst="rect">
            <a:avLst/>
          </a:prstGeom>
          <a:noFill/>
        </p:spPr>
        <p:txBody>
          <a:bodyPr>
            <a:spAutoFit/>
          </a:bodyPr>
          <a:lstStyle/>
          <a:p>
            <a:pPr algn="ctr">
              <a:defRPr/>
            </a:pPr>
            <a:r>
              <a:rPr lang="en-GB" sz="2600">
                <a:solidFill>
                  <a:schemeClr val="tx1">
                    <a:lumMod val="75000"/>
                    <a:lumOff val="25000"/>
                  </a:schemeClr>
                </a:solidFill>
                <a:ea typeface="Tahoma" panose="020B0604030504040204" pitchFamily="34" charset="0"/>
                <a:cs typeface="Tahoma" panose="020B0604030504040204" pitchFamily="34" charset="0"/>
              </a:rPr>
              <a:t>Thank </a:t>
            </a:r>
            <a:r>
              <a:rPr lang="en-GB" sz="2600" smtClean="0">
                <a:solidFill>
                  <a:schemeClr val="tx1">
                    <a:lumMod val="75000"/>
                    <a:lumOff val="25000"/>
                  </a:schemeClr>
                </a:solidFill>
                <a:ea typeface="Tahoma" panose="020B0604030504040204" pitchFamily="34" charset="0"/>
                <a:cs typeface="Tahoma" panose="020B0604030504040204" pitchFamily="34" charset="0"/>
              </a:rPr>
              <a:t>you </a:t>
            </a:r>
          </a:p>
          <a:p>
            <a:pPr algn="ctr">
              <a:defRPr/>
            </a:pPr>
            <a:endParaRPr lang="en-GB" sz="2600">
              <a:solidFill>
                <a:schemeClr val="tx1">
                  <a:lumMod val="75000"/>
                  <a:lumOff val="25000"/>
                </a:schemeClr>
              </a:solidFill>
              <a:ea typeface="Tahoma" panose="020B0604030504040204" pitchFamily="34" charset="0"/>
              <a:cs typeface="Tahoma" panose="020B0604030504040204" pitchFamily="34" charset="0"/>
            </a:endParaRPr>
          </a:p>
          <a:p>
            <a:pPr algn="ctr">
              <a:defRPr/>
            </a:pPr>
            <a:r>
              <a:rPr lang="en-GB" sz="2600" smtClean="0">
                <a:solidFill>
                  <a:schemeClr val="tx1">
                    <a:lumMod val="75000"/>
                    <a:lumOff val="25000"/>
                  </a:schemeClr>
                </a:solidFill>
                <a:ea typeface="Tahoma" panose="020B0604030504040204" pitchFamily="34" charset="0"/>
                <a:cs typeface="Tahoma" panose="020B0604030504040204" pitchFamily="34" charset="0"/>
              </a:rPr>
              <a:t>from</a:t>
            </a:r>
            <a:endParaRPr lang="en-GB" sz="2600" dirty="0">
              <a:solidFill>
                <a:schemeClr val="tx1">
                  <a:lumMod val="75000"/>
                  <a:lumOff val="25000"/>
                </a:schemeClr>
              </a:solidFill>
              <a:ea typeface="Tahoma" panose="020B0604030504040204" pitchFamily="34" charset="0"/>
              <a:cs typeface="Tahoma" panose="020B0604030504040204" pitchFamily="34" charset="0"/>
            </a:endParaRPr>
          </a:p>
          <a:p>
            <a:pPr>
              <a:defRPr/>
            </a:pPr>
            <a:endParaRPr lang="en-GB" sz="2600" dirty="0">
              <a:ea typeface="Tahoma" panose="020B0604030504040204" pitchFamily="34" charset="0"/>
              <a:cs typeface="Tahoma" panose="020B0604030504040204" pitchFamily="34" charset="0"/>
            </a:endParaRPr>
          </a:p>
          <a:p>
            <a:pPr algn="ctr">
              <a:defRPr/>
            </a:pPr>
            <a:r>
              <a:rPr lang="en-GB" sz="2600" dirty="0">
                <a:solidFill>
                  <a:schemeClr val="tx1">
                    <a:lumMod val="75000"/>
                    <a:lumOff val="25000"/>
                  </a:schemeClr>
                </a:solidFill>
                <a:ea typeface="Tahoma" panose="020B0604030504040204" pitchFamily="34" charset="0"/>
                <a:cs typeface="Tahoma" panose="020B0604030504040204" pitchFamily="34" charset="0"/>
              </a:rPr>
              <a:t>The Bailies of </a:t>
            </a:r>
            <a:r>
              <a:rPr lang="en-GB" sz="2600" dirty="0" err="1">
                <a:solidFill>
                  <a:schemeClr val="tx1">
                    <a:lumMod val="75000"/>
                    <a:lumOff val="25000"/>
                  </a:schemeClr>
                </a:solidFill>
                <a:ea typeface="Tahoma" panose="020B0604030504040204" pitchFamily="34" charset="0"/>
                <a:cs typeface="Tahoma" panose="020B0604030504040204" pitchFamily="34" charset="0"/>
              </a:rPr>
              <a:t>Bennachie</a:t>
            </a:r>
            <a:endParaRPr lang="en-GB" sz="2600" dirty="0">
              <a:solidFill>
                <a:schemeClr val="tx1">
                  <a:lumMod val="75000"/>
                  <a:lumOff val="25000"/>
                </a:schemeClr>
              </a:solidFill>
              <a:ea typeface="Tahoma" panose="020B0604030504040204" pitchFamily="34" charset="0"/>
              <a:cs typeface="Tahoma" panose="020B0604030504040204" pitchFamily="34" charset="0"/>
            </a:endParaRPr>
          </a:p>
          <a:p>
            <a:pPr algn="ctr">
              <a:defRPr/>
            </a:pPr>
            <a:endParaRPr lang="en-GB" sz="2600" dirty="0">
              <a:ea typeface="Tahoma" panose="020B0604030504040204" pitchFamily="34" charset="0"/>
              <a:cs typeface="Tahoma" panose="020B0604030504040204" pitchFamily="34" charset="0"/>
            </a:endParaRPr>
          </a:p>
          <a:p>
            <a:pPr algn="ctr">
              <a:defRPr/>
            </a:pPr>
            <a:r>
              <a:rPr lang="en-GB" sz="2600" u="sng" dirty="0">
                <a:solidFill>
                  <a:schemeClr val="tx1">
                    <a:lumMod val="75000"/>
                    <a:lumOff val="25000"/>
                  </a:schemeClr>
                </a:solidFill>
                <a:ea typeface="Tahoma" panose="020B0604030504040204" pitchFamily="34" charset="0"/>
                <a:cs typeface="Tahoma" panose="020B0604030504040204" pitchFamily="34" charset="0"/>
              </a:rPr>
              <a:t>www.bailiesofbennachie.co.uk</a:t>
            </a:r>
          </a:p>
          <a:p>
            <a:pPr algn="ctr">
              <a:defRPr/>
            </a:pPr>
            <a:endParaRPr lang="en-GB" dirty="0">
              <a:latin typeface="Tahoma" panose="020B0604030504040204" pitchFamily="34" charset="0"/>
              <a:ea typeface="Tahoma" panose="020B0604030504040204" pitchFamily="34" charset="0"/>
              <a:cs typeface="Tahoma" panose="020B0604030504040204" pitchFamily="34" charset="0"/>
            </a:endParaRPr>
          </a:p>
          <a:p>
            <a:pPr>
              <a:defRPr/>
            </a:pP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2457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3389" y="3789363"/>
            <a:ext cx="8764587"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1133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2888" y="496712"/>
            <a:ext cx="7927598" cy="5945699"/>
          </a:xfrm>
          <a:prstGeom prst="rect">
            <a:avLst/>
          </a:prstGeom>
        </p:spPr>
      </p:pic>
    </p:spTree>
    <p:extLst>
      <p:ext uri="{BB962C8B-B14F-4D97-AF65-F5344CB8AC3E}">
        <p14:creationId xmlns:p14="http://schemas.microsoft.com/office/powerpoint/2010/main" val="27257353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533" y="2789765"/>
            <a:ext cx="5494713" cy="3851881"/>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041" y="289487"/>
            <a:ext cx="4778803" cy="3580620"/>
          </a:xfrm>
          <a:prstGeom prst="rect">
            <a:avLst/>
          </a:prstGeom>
        </p:spPr>
      </p:pic>
      <p:sp>
        <p:nvSpPr>
          <p:cNvPr id="6" name="TextBox 5"/>
          <p:cNvSpPr txBox="1"/>
          <p:nvPr/>
        </p:nvSpPr>
        <p:spPr>
          <a:xfrm>
            <a:off x="6716889" y="959556"/>
            <a:ext cx="2607733" cy="369332"/>
          </a:xfrm>
          <a:prstGeom prst="rect">
            <a:avLst/>
          </a:prstGeom>
          <a:noFill/>
        </p:spPr>
        <p:txBody>
          <a:bodyPr wrap="square" rtlCol="0">
            <a:spAutoFit/>
          </a:bodyPr>
          <a:lstStyle/>
          <a:p>
            <a:endParaRPr lang="en-GB" dirty="0"/>
          </a:p>
        </p:txBody>
      </p:sp>
      <p:sp>
        <p:nvSpPr>
          <p:cNvPr id="7" name="TextBox 6"/>
          <p:cNvSpPr txBox="1"/>
          <p:nvPr/>
        </p:nvSpPr>
        <p:spPr>
          <a:xfrm>
            <a:off x="2645442" y="5509050"/>
            <a:ext cx="4030374" cy="1015663"/>
          </a:xfrm>
          <a:prstGeom prst="rect">
            <a:avLst/>
          </a:prstGeom>
          <a:noFill/>
        </p:spPr>
        <p:txBody>
          <a:bodyPr wrap="square" rtlCol="0">
            <a:spAutoFit/>
          </a:bodyPr>
          <a:lstStyle/>
          <a:p>
            <a:pPr algn="ctr"/>
            <a:r>
              <a:rPr lang="en-GB" sz="3600" dirty="0" smtClean="0"/>
              <a:t>A </a:t>
            </a:r>
            <a:r>
              <a:rPr lang="en-GB" sz="3600" dirty="0"/>
              <a:t>C</a:t>
            </a:r>
            <a:r>
              <a:rPr lang="en-GB" sz="3600" dirty="0" smtClean="0"/>
              <a:t>olony cottage</a:t>
            </a:r>
          </a:p>
          <a:p>
            <a:pPr algn="ctr"/>
            <a:r>
              <a:rPr lang="en-GB" sz="2400" dirty="0" smtClean="0"/>
              <a:t>(artist’s impression)</a:t>
            </a:r>
            <a:endParaRPr lang="en-GB" sz="2400" dirty="0"/>
          </a:p>
        </p:txBody>
      </p:sp>
      <p:sp>
        <p:nvSpPr>
          <p:cNvPr id="10" name="TextBox 9"/>
          <p:cNvSpPr txBox="1"/>
          <p:nvPr/>
        </p:nvSpPr>
        <p:spPr>
          <a:xfrm>
            <a:off x="5435288" y="289487"/>
            <a:ext cx="3889334" cy="646331"/>
          </a:xfrm>
          <a:prstGeom prst="rect">
            <a:avLst/>
          </a:prstGeom>
          <a:noFill/>
        </p:spPr>
        <p:txBody>
          <a:bodyPr wrap="none" rtlCol="0">
            <a:spAutoFit/>
          </a:bodyPr>
          <a:lstStyle/>
          <a:p>
            <a:r>
              <a:rPr lang="en-GB" sz="3600" dirty="0" err="1" smtClean="0"/>
              <a:t>Fetternear</a:t>
            </a:r>
            <a:r>
              <a:rPr lang="en-GB" sz="3600" dirty="0" smtClean="0"/>
              <a:t> Mansion</a:t>
            </a:r>
            <a:endParaRPr lang="en-GB" sz="3600" dirty="0"/>
          </a:p>
        </p:txBody>
      </p:sp>
    </p:spTree>
    <p:extLst>
      <p:ext uri="{BB962C8B-B14F-4D97-AF65-F5344CB8AC3E}">
        <p14:creationId xmlns:p14="http://schemas.microsoft.com/office/powerpoint/2010/main" val="3892467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8667" y="112889"/>
            <a:ext cx="6434667" cy="4826001"/>
          </a:xfrm>
          <a:prstGeom prst="rect">
            <a:avLst/>
          </a:prstGeom>
        </p:spPr>
      </p:pic>
      <p:sp>
        <p:nvSpPr>
          <p:cNvPr id="4" name="TextBox 3"/>
          <p:cNvSpPr txBox="1"/>
          <p:nvPr/>
        </p:nvSpPr>
        <p:spPr>
          <a:xfrm>
            <a:off x="462844" y="5034844"/>
            <a:ext cx="11458223" cy="1692771"/>
          </a:xfrm>
          <a:prstGeom prst="rect">
            <a:avLst/>
          </a:prstGeom>
          <a:noFill/>
        </p:spPr>
        <p:txBody>
          <a:bodyPr wrap="square" rtlCol="0">
            <a:spAutoFit/>
          </a:bodyPr>
          <a:lstStyle/>
          <a:p>
            <a:r>
              <a:rPr lang="en-GB" sz="2800" smtClean="0"/>
              <a:t>“He had spent the best five-and-twenty years of his life in making a home to his family, but the lairds had left him outside to starve or drown his children,”</a:t>
            </a:r>
            <a:endParaRPr lang="en-GB" sz="2800" dirty="0" smtClean="0"/>
          </a:p>
          <a:p>
            <a:endParaRPr lang="en-GB" sz="2400" dirty="0" smtClean="0"/>
          </a:p>
          <a:p>
            <a:r>
              <a:rPr lang="en-GB" sz="2400" dirty="0" smtClean="0"/>
              <a:t>Hugh </a:t>
            </a:r>
            <a:r>
              <a:rPr lang="en-GB" sz="2400" dirty="0"/>
              <a:t>Littlejohn, Shepherd’s Lodge</a:t>
            </a:r>
            <a:r>
              <a:rPr lang="en-GB" sz="2400"/>
              <a:t>. </a:t>
            </a:r>
            <a:r>
              <a:rPr lang="en-GB" sz="2400" smtClean="0"/>
              <a:t>                     </a:t>
            </a:r>
            <a:r>
              <a:rPr lang="en-GB" sz="2400" i="1" smtClean="0"/>
              <a:t>The </a:t>
            </a:r>
            <a:r>
              <a:rPr lang="en-GB" sz="2400" i="1" dirty="0" smtClean="0"/>
              <a:t>Aberdeen Journal, 24 September 1889.</a:t>
            </a:r>
            <a:endParaRPr lang="en-GB" sz="2400" i="1" dirty="0"/>
          </a:p>
        </p:txBody>
      </p:sp>
    </p:spTree>
    <p:extLst>
      <p:ext uri="{BB962C8B-B14F-4D97-AF65-F5344CB8AC3E}">
        <p14:creationId xmlns:p14="http://schemas.microsoft.com/office/powerpoint/2010/main" val="4329478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smtClean="0"/>
              <a:t>Why so much popular feeling?</a:t>
            </a:r>
            <a:endParaRPr lang="en-GB" sz="4000" b="1" dirty="0"/>
          </a:p>
        </p:txBody>
      </p:sp>
      <p:sp>
        <p:nvSpPr>
          <p:cNvPr id="3" name="Content Placeholder 2"/>
          <p:cNvSpPr>
            <a:spLocks noGrp="1"/>
          </p:cNvSpPr>
          <p:nvPr>
            <p:ph idx="1"/>
          </p:nvPr>
        </p:nvSpPr>
        <p:spPr>
          <a:xfrm>
            <a:off x="1135911" y="1350447"/>
            <a:ext cx="10515600" cy="4351338"/>
          </a:xfrm>
        </p:spPr>
        <p:txBody>
          <a:bodyPr>
            <a:normAutofit/>
          </a:bodyPr>
          <a:lstStyle/>
          <a:p>
            <a:endParaRPr lang="en-GB" sz="2600" dirty="0" smtClean="0"/>
          </a:p>
          <a:p>
            <a:r>
              <a:rPr lang="en-GB" sz="2600" dirty="0" smtClean="0"/>
              <a:t>Division of the </a:t>
            </a:r>
            <a:r>
              <a:rPr lang="en-GB" sz="2600" dirty="0" err="1" smtClean="0"/>
              <a:t>Commonty</a:t>
            </a:r>
            <a:endParaRPr lang="en-GB" sz="2600" dirty="0" smtClean="0"/>
          </a:p>
          <a:p>
            <a:r>
              <a:rPr lang="en-GB" sz="2600" dirty="0" smtClean="0"/>
              <a:t>Railway “excursionists” 1860s </a:t>
            </a:r>
            <a:endParaRPr lang="en-GB" sz="2600" dirty="0"/>
          </a:p>
          <a:p>
            <a:r>
              <a:rPr lang="en-GB" sz="2600" dirty="0" smtClean="0"/>
              <a:t>Cosmo Innes 1872 </a:t>
            </a:r>
            <a:endParaRPr lang="en-GB" sz="2600" dirty="0"/>
          </a:p>
          <a:p>
            <a:r>
              <a:rPr lang="en-GB" sz="2600" dirty="0" smtClean="0"/>
              <a:t>Scottish land unrest 1880s </a:t>
            </a:r>
          </a:p>
          <a:p>
            <a:r>
              <a:rPr lang="en-GB" sz="2600" dirty="0" smtClean="0"/>
              <a:t>Henry George 1884 -- proponent of land value tax</a:t>
            </a:r>
          </a:p>
          <a:p>
            <a:r>
              <a:rPr lang="en-GB" sz="2600" dirty="0" smtClean="0"/>
              <a:t>Aberdeen </a:t>
            </a:r>
            <a:r>
              <a:rPr lang="en-GB" sz="2600" dirty="0"/>
              <a:t>U</a:t>
            </a:r>
            <a:r>
              <a:rPr lang="en-GB" sz="2600" dirty="0" smtClean="0"/>
              <a:t>nited </a:t>
            </a:r>
            <a:r>
              <a:rPr lang="en-GB" sz="2600" dirty="0"/>
              <a:t>T</a:t>
            </a:r>
            <a:r>
              <a:rPr lang="en-GB" sz="2600" dirty="0" smtClean="0"/>
              <a:t>rades Council – land reform; “right to </a:t>
            </a:r>
            <a:r>
              <a:rPr lang="en-GB" sz="2600" dirty="0" err="1" smtClean="0"/>
              <a:t>Bennachie</a:t>
            </a:r>
            <a:r>
              <a:rPr lang="en-GB" sz="2600" dirty="0" smtClean="0"/>
              <a:t>”</a:t>
            </a:r>
          </a:p>
          <a:p>
            <a:r>
              <a:rPr lang="en-GB" sz="2600" dirty="0" smtClean="0"/>
              <a:t>James Bryce MP (South Aberdeen) “Access to Mountains (Scotland)” Bills 1884-early 1900s</a:t>
            </a:r>
          </a:p>
        </p:txBody>
      </p:sp>
    </p:spTree>
    <p:extLst>
      <p:ext uri="{BB962C8B-B14F-4D97-AF65-F5344CB8AC3E}">
        <p14:creationId xmlns:p14="http://schemas.microsoft.com/office/powerpoint/2010/main" val="4796213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8992"/>
            <a:ext cx="10515600" cy="1325563"/>
          </a:xfrm>
        </p:spPr>
        <p:txBody>
          <a:bodyPr>
            <a:normAutofit/>
          </a:bodyPr>
          <a:lstStyle/>
          <a:p>
            <a:pPr algn="ctr"/>
            <a:r>
              <a:rPr lang="en-GB" sz="3600" b="1" smtClean="0"/>
              <a:t>20</a:t>
            </a:r>
            <a:r>
              <a:rPr lang="en-GB" sz="3600" b="1" baseline="30000" smtClean="0"/>
              <a:t>th</a:t>
            </a:r>
            <a:r>
              <a:rPr lang="en-GB" sz="3600" b="1"/>
              <a:t> </a:t>
            </a:r>
            <a:r>
              <a:rPr lang="en-GB" sz="4000" b="1"/>
              <a:t>c</a:t>
            </a:r>
            <a:r>
              <a:rPr lang="en-GB" sz="4000" b="1" smtClean="0"/>
              <a:t>entury</a:t>
            </a:r>
            <a:r>
              <a:rPr lang="en-GB" sz="3600" b="1" smtClean="0"/>
              <a:t>  - Chapter </a:t>
            </a:r>
            <a:r>
              <a:rPr lang="en-GB" sz="3600" b="1" dirty="0" smtClean="0"/>
              <a:t>1</a:t>
            </a:r>
            <a:endParaRPr lang="en-GB" sz="3600" b="1" dirty="0"/>
          </a:p>
        </p:txBody>
      </p:sp>
      <p:sp>
        <p:nvSpPr>
          <p:cNvPr id="3" name="Content Placeholder 2"/>
          <p:cNvSpPr>
            <a:spLocks noGrp="1"/>
          </p:cNvSpPr>
          <p:nvPr>
            <p:ph idx="1"/>
          </p:nvPr>
        </p:nvSpPr>
        <p:spPr>
          <a:xfrm>
            <a:off x="2336504" y="1724555"/>
            <a:ext cx="7518991" cy="2703845"/>
          </a:xfrm>
        </p:spPr>
        <p:txBody>
          <a:bodyPr>
            <a:normAutofit/>
          </a:bodyPr>
          <a:lstStyle/>
          <a:p>
            <a:r>
              <a:rPr lang="en-GB" sz="2600" dirty="0" smtClean="0"/>
              <a:t>James Bryce’s and subsequent Bills failed </a:t>
            </a:r>
          </a:p>
          <a:p>
            <a:r>
              <a:rPr lang="en-GB" sz="2600" dirty="0" smtClean="0"/>
              <a:t>Forestry </a:t>
            </a:r>
            <a:r>
              <a:rPr lang="en-GB" sz="2600" dirty="0"/>
              <a:t>Commission </a:t>
            </a:r>
            <a:r>
              <a:rPr lang="en-GB" sz="2600" dirty="0" smtClean="0"/>
              <a:t>buys </a:t>
            </a:r>
            <a:r>
              <a:rPr lang="en-GB" sz="2600" dirty="0" err="1"/>
              <a:t>Bennachie</a:t>
            </a:r>
            <a:r>
              <a:rPr lang="en-GB" sz="2600" dirty="0"/>
              <a:t> </a:t>
            </a:r>
            <a:r>
              <a:rPr lang="en-GB" sz="2600" dirty="0" smtClean="0"/>
              <a:t>land (from 1938)</a:t>
            </a:r>
            <a:endParaRPr lang="en-GB" sz="2600" dirty="0"/>
          </a:p>
          <a:p>
            <a:r>
              <a:rPr lang="en-GB" sz="2600" dirty="0" smtClean="0"/>
              <a:t>Car ownership increase  </a:t>
            </a:r>
            <a:endParaRPr lang="en-GB" sz="2600" dirty="0"/>
          </a:p>
          <a:p>
            <a:r>
              <a:rPr lang="en-GB" sz="2600" dirty="0" smtClean="0"/>
              <a:t>1973 Bailies of </a:t>
            </a:r>
            <a:r>
              <a:rPr lang="en-GB" sz="2600" dirty="0" err="1" smtClean="0"/>
              <a:t>Bennachie</a:t>
            </a:r>
            <a:r>
              <a:rPr lang="en-GB" sz="2600" dirty="0" smtClean="0"/>
              <a:t> formed</a:t>
            </a:r>
            <a:endParaRPr lang="en-GB" sz="2600" dirty="0"/>
          </a:p>
          <a:p>
            <a:pPr marL="0" indent="0">
              <a:buNone/>
            </a:pPr>
            <a:endParaRPr lang="en-GB" dirty="0"/>
          </a:p>
        </p:txBody>
      </p:sp>
    </p:spTree>
    <p:extLst>
      <p:ext uri="{BB962C8B-B14F-4D97-AF65-F5344CB8AC3E}">
        <p14:creationId xmlns:p14="http://schemas.microsoft.com/office/powerpoint/2010/main" val="25211077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4910" y="557938"/>
            <a:ext cx="3318128" cy="1716661"/>
          </a:xfrm>
          <a:prstGeom prst="rect">
            <a:avLst/>
          </a:prstGeom>
        </p:spPr>
      </p:pic>
      <p:sp>
        <p:nvSpPr>
          <p:cNvPr id="7" name="TextBox 6"/>
          <p:cNvSpPr txBox="1"/>
          <p:nvPr/>
        </p:nvSpPr>
        <p:spPr>
          <a:xfrm>
            <a:off x="2338081" y="2495228"/>
            <a:ext cx="8415580" cy="3539430"/>
          </a:xfrm>
          <a:prstGeom prst="rect">
            <a:avLst/>
          </a:prstGeom>
          <a:noFill/>
        </p:spPr>
        <p:txBody>
          <a:bodyPr wrap="square" rtlCol="0">
            <a:spAutoFit/>
          </a:bodyPr>
          <a:lstStyle/>
          <a:p>
            <a:endParaRPr lang="en-GB" sz="26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600" dirty="0">
                <a:cs typeface="Arial" panose="020B0604020202020204" pitchFamily="34" charset="0"/>
              </a:rPr>
              <a:t>P</a:t>
            </a:r>
            <a:r>
              <a:rPr lang="en-GB" sz="2600" dirty="0" smtClean="0">
                <a:cs typeface="Arial" panose="020B0604020202020204" pitchFamily="34" charset="0"/>
              </a:rPr>
              <a:t>reserve </a:t>
            </a:r>
            <a:r>
              <a:rPr lang="en-GB" sz="2600" dirty="0">
                <a:cs typeface="Arial" panose="020B0604020202020204" pitchFamily="34" charset="0"/>
              </a:rPr>
              <a:t>the amenity of the hill and </a:t>
            </a:r>
            <a:r>
              <a:rPr lang="en-GB" sz="2600" smtClean="0">
                <a:cs typeface="Arial" panose="020B0604020202020204" pitchFamily="34" charset="0"/>
              </a:rPr>
              <a:t>its environs</a:t>
            </a:r>
          </a:p>
          <a:p>
            <a:endParaRPr lang="en-GB" sz="2600" dirty="0" smtClean="0">
              <a:cs typeface="Arial" panose="020B0604020202020204" pitchFamily="34" charset="0"/>
            </a:endParaRPr>
          </a:p>
          <a:p>
            <a:pPr marL="285750" indent="-285750">
              <a:buFont typeface="Arial" panose="020B0604020202020204" pitchFamily="34" charset="0"/>
              <a:buChar char="•"/>
            </a:pPr>
            <a:r>
              <a:rPr lang="en-GB" sz="2600" dirty="0">
                <a:cs typeface="Arial" panose="020B0604020202020204" pitchFamily="34" charset="0"/>
              </a:rPr>
              <a:t>H</a:t>
            </a:r>
            <a:r>
              <a:rPr lang="en-GB" sz="2600" dirty="0" smtClean="0">
                <a:cs typeface="Arial" panose="020B0604020202020204" pitchFamily="34" charset="0"/>
              </a:rPr>
              <a:t>elp maintain and improve paths</a:t>
            </a:r>
          </a:p>
          <a:p>
            <a:pPr marL="285750" indent="-285750">
              <a:buFont typeface="Arial" panose="020B0604020202020204" pitchFamily="34" charset="0"/>
              <a:buChar char="•"/>
            </a:pPr>
            <a:endParaRPr lang="en-GB" sz="2600" smtClean="0">
              <a:cs typeface="Arial" panose="020B0604020202020204" pitchFamily="34" charset="0"/>
            </a:endParaRPr>
          </a:p>
          <a:p>
            <a:pPr marL="285750" indent="-285750">
              <a:buFont typeface="Arial" panose="020B0604020202020204" pitchFamily="34" charset="0"/>
              <a:buChar char="•"/>
            </a:pPr>
            <a:r>
              <a:rPr lang="en-GB" sz="2600" smtClean="0">
                <a:cs typeface="Arial" panose="020B0604020202020204" pitchFamily="34" charset="0"/>
              </a:rPr>
              <a:t>Conserve </a:t>
            </a:r>
            <a:r>
              <a:rPr lang="en-GB" sz="2600" dirty="0" smtClean="0">
                <a:cs typeface="Arial" panose="020B0604020202020204" pitchFamily="34" charset="0"/>
              </a:rPr>
              <a:t>the natural and cultural assets</a:t>
            </a:r>
            <a:endParaRPr lang="en-GB" sz="2600" dirty="0">
              <a:cs typeface="Arial" panose="020B0604020202020204" pitchFamily="34" charset="0"/>
            </a:endParaRPr>
          </a:p>
          <a:p>
            <a:pPr marL="285750" indent="-285750">
              <a:buFont typeface="Arial" panose="020B0604020202020204" pitchFamily="34" charset="0"/>
              <a:buChar char="•"/>
            </a:pPr>
            <a:endParaRPr lang="en-GB" sz="2600" smtClean="0">
              <a:cs typeface="Arial" panose="020B0604020202020204" pitchFamily="34" charset="0"/>
            </a:endParaRPr>
          </a:p>
          <a:p>
            <a:pPr marL="285750" indent="-285750">
              <a:buFont typeface="Arial" panose="020B0604020202020204" pitchFamily="34" charset="0"/>
              <a:buChar char="•"/>
            </a:pPr>
            <a:r>
              <a:rPr lang="en-GB" sz="2600" smtClean="0">
                <a:cs typeface="Arial" panose="020B0604020202020204" pitchFamily="34" charset="0"/>
              </a:rPr>
              <a:t>Encourage </a:t>
            </a:r>
            <a:r>
              <a:rPr lang="en-GB" sz="2600" dirty="0" smtClean="0">
                <a:cs typeface="Arial" panose="020B0604020202020204" pitchFamily="34" charset="0"/>
              </a:rPr>
              <a:t>responsible public engagement with the hill</a:t>
            </a:r>
            <a:endParaRPr lang="en-GB" sz="2600" dirty="0">
              <a:cs typeface="Arial" panose="020B0604020202020204" pitchFamily="34" charset="0"/>
            </a:endParaRPr>
          </a:p>
          <a:p>
            <a:endParaRPr lang="en-GB" sz="1600" dirty="0"/>
          </a:p>
        </p:txBody>
      </p:sp>
    </p:spTree>
    <p:extLst>
      <p:ext uri="{BB962C8B-B14F-4D97-AF65-F5344CB8AC3E}">
        <p14:creationId xmlns:p14="http://schemas.microsoft.com/office/powerpoint/2010/main" val="4815673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000" b="1" smtClean="0"/>
              <a:t>20</a:t>
            </a:r>
            <a:r>
              <a:rPr lang="en-GB" sz="4000" b="1" baseline="30000" smtClean="0"/>
              <a:t>th </a:t>
            </a:r>
            <a:r>
              <a:rPr lang="en-GB" sz="4000" b="1" smtClean="0"/>
              <a:t>century - Chapter </a:t>
            </a:r>
            <a:r>
              <a:rPr lang="en-GB" sz="4000" b="1" dirty="0" smtClean="0"/>
              <a:t>2</a:t>
            </a:r>
            <a:endParaRPr lang="en-GB" sz="4000" b="1" dirty="0"/>
          </a:p>
        </p:txBody>
      </p:sp>
      <p:sp>
        <p:nvSpPr>
          <p:cNvPr id="3" name="Content Placeholder 2"/>
          <p:cNvSpPr>
            <a:spLocks noGrp="1"/>
          </p:cNvSpPr>
          <p:nvPr>
            <p:ph idx="1"/>
          </p:nvPr>
        </p:nvSpPr>
        <p:spPr>
          <a:xfrm>
            <a:off x="1676400" y="1307916"/>
            <a:ext cx="10515600" cy="4351338"/>
          </a:xfrm>
        </p:spPr>
        <p:txBody>
          <a:bodyPr>
            <a:normAutofit fontScale="85000" lnSpcReduction="20000"/>
          </a:bodyPr>
          <a:lstStyle/>
          <a:p>
            <a:pPr marL="0" indent="0">
              <a:buNone/>
            </a:pPr>
            <a:endParaRPr lang="en-GB" sz="4600" dirty="0" smtClean="0"/>
          </a:p>
          <a:p>
            <a:r>
              <a:rPr lang="en-GB" sz="3100" dirty="0" smtClean="0"/>
              <a:t>Lottery funding 1994</a:t>
            </a:r>
          </a:p>
          <a:p>
            <a:r>
              <a:rPr lang="en-GB" sz="3100" b="1" dirty="0" smtClean="0"/>
              <a:t>Community</a:t>
            </a:r>
            <a:r>
              <a:rPr lang="en-GB" sz="3100" dirty="0" smtClean="0"/>
              <a:t> Land Unit (HIE area)</a:t>
            </a:r>
          </a:p>
          <a:p>
            <a:r>
              <a:rPr lang="en-GB" sz="3100" dirty="0" smtClean="0"/>
              <a:t>First major </a:t>
            </a:r>
            <a:r>
              <a:rPr lang="en-GB" sz="3100" b="1" dirty="0" smtClean="0"/>
              <a:t>community</a:t>
            </a:r>
            <a:r>
              <a:rPr lang="en-GB" sz="3100" dirty="0" smtClean="0"/>
              <a:t> land purchase 1993</a:t>
            </a:r>
          </a:p>
          <a:p>
            <a:r>
              <a:rPr lang="en-GB" sz="3100" u="sng" dirty="0" smtClean="0"/>
              <a:t>Scottish </a:t>
            </a:r>
            <a:r>
              <a:rPr lang="en-GB" sz="3100" u="sng" dirty="0"/>
              <a:t>Parliament </a:t>
            </a:r>
            <a:r>
              <a:rPr lang="en-GB" sz="3100" u="sng" dirty="0" smtClean="0"/>
              <a:t>1999</a:t>
            </a:r>
          </a:p>
          <a:p>
            <a:r>
              <a:rPr lang="en-GB" sz="3100" dirty="0" smtClean="0"/>
              <a:t>Scottish Land Fund 2001</a:t>
            </a:r>
          </a:p>
          <a:p>
            <a:r>
              <a:rPr lang="en-GB" sz="3100" dirty="0" smtClean="0"/>
              <a:t>Land Reform (Scotland) Act 2003 -- rights </a:t>
            </a:r>
            <a:r>
              <a:rPr lang="en-GB" sz="3100" dirty="0"/>
              <a:t>of responsible </a:t>
            </a:r>
            <a:r>
              <a:rPr lang="en-GB" sz="3100" dirty="0" smtClean="0"/>
              <a:t>access; </a:t>
            </a:r>
          </a:p>
          <a:p>
            <a:pPr marL="0" indent="0">
              <a:buNone/>
            </a:pPr>
            <a:r>
              <a:rPr lang="en-GB" sz="3100" dirty="0"/>
              <a:t> </a:t>
            </a:r>
            <a:r>
              <a:rPr lang="en-GB" sz="3100" dirty="0" smtClean="0"/>
              <a:t>                     -- </a:t>
            </a:r>
            <a:r>
              <a:rPr lang="en-GB" sz="3100" b="1" u="sng" dirty="0" smtClean="0"/>
              <a:t>community</a:t>
            </a:r>
            <a:r>
              <a:rPr lang="en-GB" sz="3100" u="sng" dirty="0" smtClean="0"/>
              <a:t> right to buy</a:t>
            </a:r>
            <a:r>
              <a:rPr lang="en-GB" sz="3100" dirty="0" smtClean="0"/>
              <a:t>.</a:t>
            </a:r>
          </a:p>
          <a:p>
            <a:r>
              <a:rPr lang="en-GB" sz="3100" dirty="0" smtClean="0"/>
              <a:t>Land Reform (</a:t>
            </a:r>
            <a:r>
              <a:rPr lang="en-GB" sz="3100" dirty="0"/>
              <a:t>S</a:t>
            </a:r>
            <a:r>
              <a:rPr lang="en-GB" sz="3100" dirty="0" smtClean="0"/>
              <a:t>cotland) Bill – (Stage 1 2015)</a:t>
            </a:r>
          </a:p>
          <a:p>
            <a:r>
              <a:rPr lang="en-GB" sz="3100" dirty="0"/>
              <a:t>Community Empowerment (Scotland) Act 2015 </a:t>
            </a:r>
          </a:p>
          <a:p>
            <a:endParaRPr lang="en-GB" sz="3000" dirty="0" smtClean="0"/>
          </a:p>
          <a:p>
            <a:endParaRPr lang="en-GB" sz="3000" dirty="0" smtClean="0"/>
          </a:p>
          <a:p>
            <a:pPr marL="0" indent="0">
              <a:buNone/>
            </a:pPr>
            <a:endParaRPr lang="en-GB" sz="3000" dirty="0" smtClean="0"/>
          </a:p>
          <a:p>
            <a:pPr marL="0" indent="0">
              <a:buNone/>
            </a:pPr>
            <a:endParaRPr lang="en-GB" sz="3000" u="sng" dirty="0"/>
          </a:p>
        </p:txBody>
      </p:sp>
    </p:spTree>
    <p:extLst>
      <p:ext uri="{BB962C8B-B14F-4D97-AF65-F5344CB8AC3E}">
        <p14:creationId xmlns:p14="http://schemas.microsoft.com/office/powerpoint/2010/main" val="2492325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783</TotalTime>
  <Words>2887</Words>
  <Application>Microsoft Office PowerPoint</Application>
  <PresentationFormat>Widescreen</PresentationFormat>
  <Paragraphs>164</Paragraphs>
  <Slides>25</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ＭＳ Ｐゴシック</vt:lpstr>
      <vt:lpstr>ＭＳ Ｐゴシック</vt:lpstr>
      <vt:lpstr>Arial</vt:lpstr>
      <vt:lpstr>Calibri</vt:lpstr>
      <vt:lpstr>Calibri Light</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Why so much popular feeling?</vt:lpstr>
      <vt:lpstr>20th century  - Chapter 1</vt:lpstr>
      <vt:lpstr>PowerPoint Presentation</vt:lpstr>
      <vt:lpstr>20th century - Chapter 2</vt:lpstr>
      <vt:lpstr>Land Reform (Scotland) Bill</vt:lpstr>
      <vt:lpstr>Community Empowerment (Scotland) Act 2015</vt:lpstr>
      <vt:lpstr>Bennachie Landscapes Project</vt:lpstr>
      <vt:lpstr>PowerPoint Presentation</vt:lpstr>
      <vt:lpstr>PowerPoint Presentation</vt:lpstr>
      <vt:lpstr>PowerPoint Presentation</vt:lpstr>
      <vt:lpstr>PowerPoint Presentation</vt:lpstr>
      <vt:lpstr>PowerPoint Presentation</vt:lpstr>
      <vt:lpstr>History</vt:lpstr>
      <vt:lpstr>Sheerness docks under construction  c.1810</vt:lpstr>
      <vt:lpstr>Petrology</vt:lpstr>
      <vt:lpstr>Views inside the quarry</vt:lpstr>
      <vt:lpstr>PowerPoint Presentation</vt:lpstr>
      <vt:lpstr>Results</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colin2</dc:creator>
  <cp:lastModifiedBy>Vergunst, Jo</cp:lastModifiedBy>
  <cp:revision>125</cp:revision>
  <dcterms:created xsi:type="dcterms:W3CDTF">2015-10-29T18:56:00Z</dcterms:created>
  <dcterms:modified xsi:type="dcterms:W3CDTF">2015-11-11T17:13:14Z</dcterms:modified>
</cp:coreProperties>
</file>